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0" r:id="rId4"/>
    <p:sldId id="258" r:id="rId5"/>
    <p:sldId id="265" r:id="rId6"/>
    <p:sldId id="266" r:id="rId7"/>
    <p:sldId id="267" r:id="rId8"/>
    <p:sldId id="264" r:id="rId9"/>
    <p:sldId id="259" r:id="rId10"/>
    <p:sldId id="260" r:id="rId11"/>
    <p:sldId id="268" r:id="rId12"/>
    <p:sldId id="261" r:id="rId13"/>
    <p:sldId id="262" r:id="rId14"/>
    <p:sldId id="263" r:id="rId15"/>
    <p:sldId id="271" r:id="rId16"/>
    <p:sldId id="273" r:id="rId17"/>
    <p:sldId id="274" r:id="rId18"/>
    <p:sldId id="275" r:id="rId19"/>
    <p:sldId id="278" r:id="rId20"/>
    <p:sldId id="269" r:id="rId21"/>
    <p:sldId id="270" r:id="rId22"/>
    <p:sldId id="276" r:id="rId23"/>
    <p:sldId id="277" r:id="rId24"/>
    <p:sldId id="279" r:id="rId25"/>
    <p:sldId id="294"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3" autoAdjust="0"/>
  </p:normalViewPr>
  <p:slideViewPr>
    <p:cSldViewPr>
      <p:cViewPr>
        <p:scale>
          <a:sx n="75" d="100"/>
          <a:sy n="75" d="100"/>
        </p:scale>
        <p:origin x="-1338"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185005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774609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412397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1835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21537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415958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920177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859148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8174103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41999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525317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solidFill>
                  <a:srgbClr val="04617B">
                    <a:shade val="90000"/>
                  </a:srgbClr>
                </a:solidFill>
              </a:rPr>
              <a:pPr/>
              <a:t>8/29/2012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60016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asd.org/businessservices/employeeaccess.cfm"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hasd.org/businessservices/index.cf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tmp"/><Relationship Id="rId7" Type="http://schemas.openxmlformats.org/officeDocument/2006/relationships/image" Target="../media/image37.tmp"/><Relationship Id="rId2" Type="http://schemas.openxmlformats.org/officeDocument/2006/relationships/image" Target="../media/image32.tmp"/><Relationship Id="rId1" Type="http://schemas.openxmlformats.org/officeDocument/2006/relationships/slideLayout" Target="../slideLayouts/slideLayout7.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cons\mbnbkd03.bmp"/>
          <p:cNvPicPr>
            <a:picLocks noChangeAspect="1" noChangeArrowheads="1"/>
          </p:cNvPicPr>
          <p:nvPr/>
        </p:nvPicPr>
        <p:blipFill>
          <a:blip r:embed="rId2" cstate="print"/>
          <a:srcRect/>
          <a:stretch>
            <a:fillRect/>
          </a:stretch>
        </p:blipFill>
        <p:spPr bwMode="auto">
          <a:xfrm>
            <a:off x="3048000" y="3962400"/>
            <a:ext cx="2812736" cy="2590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ctrTitle"/>
          </p:nvPr>
        </p:nvSpPr>
        <p:spPr/>
        <p:txBody>
          <a:bodyPr>
            <a:normAutofit fontScale="90000"/>
          </a:bodyPr>
          <a:lstStyle/>
          <a:p>
            <a:pPr algn="ctr"/>
            <a:r>
              <a:rPr lang="en-US" dirty="0" smtClean="0">
                <a:latin typeface="+mn-lt"/>
              </a:rPr>
              <a:t>Employee Access</a:t>
            </a:r>
            <a:br>
              <a:rPr lang="en-US" dirty="0" smtClean="0">
                <a:latin typeface="+mn-lt"/>
              </a:rPr>
            </a:br>
            <a:r>
              <a:rPr lang="en-US" dirty="0" smtClean="0">
                <a:latin typeface="+mn-lt"/>
              </a:rPr>
              <a:t>True Time &amp; Time Off Refresher</a:t>
            </a:r>
            <a:endParaRPr lang="en-US" dirty="0">
              <a:latin typeface="+mn-lt"/>
            </a:endParaRPr>
          </a:p>
        </p:txBody>
      </p:sp>
      <p:sp>
        <p:nvSpPr>
          <p:cNvPr id="3" name="Subtitle 2"/>
          <p:cNvSpPr>
            <a:spLocks noGrp="1"/>
          </p:cNvSpPr>
          <p:nvPr>
            <p:ph type="subTitle" idx="1"/>
          </p:nvPr>
        </p:nvSpPr>
        <p:spPr/>
        <p:txBody>
          <a:bodyPr>
            <a:normAutofit/>
          </a:bodyPr>
          <a:lstStyle/>
          <a:p>
            <a:pPr algn="ctr"/>
            <a:r>
              <a:rPr lang="en-US" sz="3600" dirty="0" smtClean="0"/>
              <a:t>Fall 2012</a:t>
            </a:r>
            <a:endParaRPr lang="en-US" sz="3600" dirty="0"/>
          </a:p>
        </p:txBody>
      </p:sp>
      <p:pic>
        <p:nvPicPr>
          <p:cNvPr id="1027" name="Picture 3" descr="S:\icons\mbstru01.bmp"/>
          <p:cNvPicPr>
            <a:picLocks noChangeAspect="1" noChangeArrowheads="1"/>
          </p:cNvPicPr>
          <p:nvPr/>
        </p:nvPicPr>
        <p:blipFill>
          <a:blip r:embed="rId3" cstate="print"/>
          <a:srcRect/>
          <a:stretch>
            <a:fillRect/>
          </a:stretch>
        </p:blipFill>
        <p:spPr bwMode="auto">
          <a:xfrm>
            <a:off x="8382000" y="6172200"/>
            <a:ext cx="476250" cy="371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796" y="1424553"/>
            <a:ext cx="6019877" cy="3638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81000" y="1424553"/>
            <a:ext cx="1752600" cy="3833247"/>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tx1"/>
                </a:solidFill>
              </a:rPr>
              <a:t>When/If necessary, choose a Job in the Job Selection Screen, then Save.</a:t>
            </a:r>
          </a:p>
          <a:p>
            <a:pPr algn="ctr"/>
            <a:endParaRPr lang="en-US" dirty="0"/>
          </a:p>
        </p:txBody>
      </p:sp>
      <p:sp>
        <p:nvSpPr>
          <p:cNvPr id="9" name="Left Arrow 8"/>
          <p:cNvSpPr/>
          <p:nvPr/>
        </p:nvSpPr>
        <p:spPr>
          <a:xfrm rot="10800000">
            <a:off x="6629400" y="2057400"/>
            <a:ext cx="762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6149" name="Picture 5" descr="C:\Users\teramytton\AppData\Local\Microsoft\Windows\Temporary Internet Files\Content.IE5\0WFLZ24U\MC90043524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37113"/>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648200" y="4572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Job Selection</a:t>
            </a:r>
            <a:endParaRPr lang="en-US" dirty="0"/>
          </a:p>
        </p:txBody>
      </p:sp>
      <p:sp>
        <p:nvSpPr>
          <p:cNvPr id="8" name="Left Arrow 7"/>
          <p:cNvSpPr/>
          <p:nvPr/>
        </p:nvSpPr>
        <p:spPr>
          <a:xfrm rot="10800000">
            <a:off x="2133598" y="2590800"/>
            <a:ext cx="381001"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540" y="2825531"/>
            <a:ext cx="1447800" cy="2807137"/>
          </a:xfrm>
          <a:prstGeom prst="round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t>To edit start time, Click Edit the Existing Times.</a:t>
            </a:r>
            <a:endParaRPr lang="en-US" sz="2400"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1728"/>
          <a:stretch/>
        </p:blipFill>
        <p:spPr bwMode="auto">
          <a:xfrm>
            <a:off x="2133600" y="1447800"/>
            <a:ext cx="6343648" cy="4593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rot="10800000">
            <a:off x="6548435" y="4800600"/>
            <a:ext cx="762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ounded Rectangle 6"/>
          <p:cNvSpPr/>
          <p:nvPr/>
        </p:nvSpPr>
        <p:spPr>
          <a:xfrm>
            <a:off x="4648199" y="4572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Edit Times</a:t>
            </a:r>
            <a:endParaRPr lang="en-US" dirty="0"/>
          </a:p>
        </p:txBody>
      </p:sp>
    </p:spTree>
    <p:extLst>
      <p:ext uri="{BB962C8B-B14F-4D97-AF65-F5344CB8AC3E}">
        <p14:creationId xmlns:p14="http://schemas.microsoft.com/office/powerpoint/2010/main" val="18135738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438400"/>
            <a:ext cx="1447800" cy="2710339"/>
          </a:xfrm>
          <a:prstGeom prst="round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Highlight the hour(s) to change. Make your correction, then click SAVE to save the entry.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025"/>
          <a:stretch/>
        </p:blipFill>
        <p:spPr bwMode="auto">
          <a:xfrm>
            <a:off x="2438400" y="1677973"/>
            <a:ext cx="6432994" cy="452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4151523" y="4572000"/>
            <a:ext cx="304800" cy="9144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 name="Left Arrow 9"/>
          <p:cNvSpPr/>
          <p:nvPr/>
        </p:nvSpPr>
        <p:spPr>
          <a:xfrm rot="10800000">
            <a:off x="6858000" y="5003552"/>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ounded Rectangle 10"/>
          <p:cNvSpPr/>
          <p:nvPr/>
        </p:nvSpPr>
        <p:spPr>
          <a:xfrm>
            <a:off x="4648200" y="4572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Editing Times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par>
                          <p:cTn id="27" fill="hold">
                            <p:stCondLst>
                              <p:cond delay="2000"/>
                            </p:stCondLst>
                            <p:childTnLst>
                              <p:par>
                                <p:cTn id="28" presetID="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90600"/>
            <a:ext cx="5848063"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1143000"/>
            <a:ext cx="1752600" cy="3581519"/>
          </a:xfrm>
          <a:prstGeom prst="round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To change jobs, click CHANGE JOBS, then choose which job to do. A new screen will appear, select the box of the job, then click SELECT.</a:t>
            </a:r>
          </a:p>
        </p:txBody>
      </p:sp>
      <p:sp>
        <p:nvSpPr>
          <p:cNvPr id="8" name="Left Arrow 7"/>
          <p:cNvSpPr/>
          <p:nvPr/>
        </p:nvSpPr>
        <p:spPr>
          <a:xfrm rot="10800000">
            <a:off x="2732640" y="2362200"/>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56" b="37369"/>
          <a:stretch/>
        </p:blipFill>
        <p:spPr bwMode="auto">
          <a:xfrm>
            <a:off x="1766342" y="4320632"/>
            <a:ext cx="5515595" cy="210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rot="10800000">
            <a:off x="1029742" y="5638800"/>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ounded Rectangle 10"/>
          <p:cNvSpPr/>
          <p:nvPr/>
        </p:nvSpPr>
        <p:spPr>
          <a:xfrm>
            <a:off x="4668398" y="2286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Job Change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2836" y="1212326"/>
            <a:ext cx="1600200" cy="4940618"/>
          </a:xfrm>
          <a:prstGeom prst="roundRect">
            <a:avLst>
              <a:gd name="adj" fmla="val 18044"/>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smtClean="0"/>
              <a:t>If you are going on a break or lunch for </a:t>
            </a:r>
            <a:r>
              <a:rPr lang="en-US" b="1" u="sng" dirty="0" smtClean="0"/>
              <a:t>more</a:t>
            </a:r>
            <a:r>
              <a:rPr lang="en-US" dirty="0" smtClean="0"/>
              <a:t> than 30 minutes, you can choose GONE for the DAY or LUNCH, if you have the option.  Remember to login again upon returning. </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 t="-16378" r="-145" b="16378"/>
          <a:stretch/>
        </p:blipFill>
        <p:spPr bwMode="auto">
          <a:xfrm>
            <a:off x="2135849" y="-348867"/>
            <a:ext cx="6325792" cy="5852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28600" y="304800"/>
            <a:ext cx="45720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For those </a:t>
            </a:r>
            <a:r>
              <a:rPr lang="en-US" u="sng" dirty="0" smtClean="0"/>
              <a:t>withou</a:t>
            </a:r>
            <a:r>
              <a:rPr lang="en-US" dirty="0" smtClean="0"/>
              <a:t>t the Auto-Generated Lunches:</a:t>
            </a:r>
            <a:endParaRPr lang="en-US" dirty="0"/>
          </a:p>
        </p:txBody>
      </p:sp>
      <p:sp>
        <p:nvSpPr>
          <p:cNvPr id="3" name="Explosion 2 2"/>
          <p:cNvSpPr/>
          <p:nvPr/>
        </p:nvSpPr>
        <p:spPr>
          <a:xfrm>
            <a:off x="2544896" y="4229338"/>
            <a:ext cx="4724400" cy="2628662"/>
          </a:xfrm>
          <a:prstGeom prst="irregularSeal2">
            <a:avLst/>
          </a:prstGeom>
        </p:spPr>
        <p:style>
          <a:lnRef idx="2">
            <a:schemeClr val="accent4"/>
          </a:lnRef>
          <a:fillRef idx="1">
            <a:schemeClr val="lt1"/>
          </a:fillRef>
          <a:effectRef idx="0">
            <a:schemeClr val="accent4"/>
          </a:effectRef>
          <a:fontRef idx="minor">
            <a:schemeClr val="dk1"/>
          </a:fontRef>
        </p:style>
        <p:txBody>
          <a:bodyPr wrap="square" lIns="91440" rtlCol="0" anchor="ctr">
            <a:noAutofit/>
          </a:bodyPr>
          <a:lstStyle/>
          <a:p>
            <a:pPr algn="ctr"/>
            <a:r>
              <a:rPr lang="en-US" sz="1400" dirty="0" smtClean="0"/>
              <a:t>For Everyone:  If your lunch is less than 30 minutes, please e-mail Business Office that day.</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0"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84005" y="2286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Submitting Timesheets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582" y="1295400"/>
            <a:ext cx="6324600" cy="4738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28600" y="990600"/>
            <a:ext cx="1676400" cy="5486400"/>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There are two ways to access Un-submitted Timesheets:</a:t>
            </a:r>
          </a:p>
          <a:p>
            <a:pPr algn="ctr"/>
            <a:r>
              <a:rPr lang="en-US" dirty="0" smtClean="0"/>
              <a:t>True Time Button &gt;My Timesheets &gt; Un-submitted</a:t>
            </a:r>
          </a:p>
          <a:p>
            <a:pPr algn="ctr"/>
            <a:r>
              <a:rPr lang="en-US" dirty="0" smtClean="0"/>
              <a:t>or if you’ve created a Favorite link, it will be listed there.</a:t>
            </a:r>
            <a:endParaRPr lang="en-US" dirty="0"/>
          </a:p>
        </p:txBody>
      </p:sp>
      <p:sp>
        <p:nvSpPr>
          <p:cNvPr id="4" name="Rounded Rectangle 3"/>
          <p:cNvSpPr/>
          <p:nvPr/>
        </p:nvSpPr>
        <p:spPr>
          <a:xfrm>
            <a:off x="3733800" y="3664889"/>
            <a:ext cx="3733800" cy="9833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Submit Timesheet</a:t>
            </a:r>
            <a:endParaRPr lang="en-US" dirty="0"/>
          </a:p>
        </p:txBody>
      </p:sp>
      <p:sp>
        <p:nvSpPr>
          <p:cNvPr id="5" name="Right Arrow 4"/>
          <p:cNvSpPr/>
          <p:nvPr/>
        </p:nvSpPr>
        <p:spPr>
          <a:xfrm rot="20494078">
            <a:off x="5866865" y="3067620"/>
            <a:ext cx="1899474" cy="304800"/>
          </a:xfrm>
          <a:prstGeom prst="rightArrow">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674512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466"/>
          <a:stretch/>
        </p:blipFill>
        <p:spPr bwMode="auto">
          <a:xfrm>
            <a:off x="1203342" y="1371599"/>
            <a:ext cx="7281136" cy="472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84005" y="2286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Submitting Timesheets - ERRORS</a:t>
            </a:r>
            <a:endParaRPr lang="en-US" dirty="0"/>
          </a:p>
        </p:txBody>
      </p:sp>
      <p:sp>
        <p:nvSpPr>
          <p:cNvPr id="3" name="Rounded Rectangle 2"/>
          <p:cNvSpPr/>
          <p:nvPr/>
        </p:nvSpPr>
        <p:spPr>
          <a:xfrm>
            <a:off x="228600" y="990600"/>
            <a:ext cx="1676400" cy="403860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If you receive an error message like this, you need to Edit the Day In Question. This is an error that occurs if you forgot to punch out upon leaving for the day.</a:t>
            </a:r>
            <a:endParaRPr lang="en-US" dirty="0"/>
          </a:p>
        </p:txBody>
      </p:sp>
      <p:sp>
        <p:nvSpPr>
          <p:cNvPr id="8" name="Rounded Rectangle 7"/>
          <p:cNvSpPr/>
          <p:nvPr/>
        </p:nvSpPr>
        <p:spPr>
          <a:xfrm>
            <a:off x="6705600" y="2755899"/>
            <a:ext cx="1397878" cy="228600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To Correct, click Back Button. </a:t>
            </a:r>
            <a:endParaRPr lang="en-US" dirty="0"/>
          </a:p>
        </p:txBody>
      </p:sp>
      <p:sp>
        <p:nvSpPr>
          <p:cNvPr id="4" name="Down Arrow 3"/>
          <p:cNvSpPr/>
          <p:nvPr/>
        </p:nvSpPr>
        <p:spPr>
          <a:xfrm rot="18571366">
            <a:off x="2521901" y="2899862"/>
            <a:ext cx="517430" cy="144826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34463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mph" presetSubtype="0" fill="remove" grpId="0" nodeType="clickEffect">
                                  <p:stCondLst>
                                    <p:cond delay="0"/>
                                  </p:stCondLst>
                                  <p:childTnLst>
                                    <p:animClr clrSpc="rgb" dir="cw">
                                      <p:cBhvr override="childStyle">
                                        <p:cTn id="24" dur="250" autoRev="1" fill="remove"/>
                                        <p:tgtEl>
                                          <p:spTgt spid="4"/>
                                        </p:tgtEl>
                                        <p:attrNameLst>
                                          <p:attrName>style.color</p:attrName>
                                        </p:attrNameLst>
                                      </p:cBhvr>
                                      <p:to>
                                        <a:schemeClr val="bg1"/>
                                      </p:to>
                                    </p:animClr>
                                    <p:animClr clrSpc="rgb" dir="cw">
                                      <p:cBhvr>
                                        <p:cTn id="25" dur="250" autoRev="1" fill="remove"/>
                                        <p:tgtEl>
                                          <p:spTgt spid="4"/>
                                        </p:tgtEl>
                                        <p:attrNameLst>
                                          <p:attrName>fillcolor</p:attrName>
                                        </p:attrNameLst>
                                      </p:cBhvr>
                                      <p:to>
                                        <a:schemeClr val="bg1"/>
                                      </p:to>
                                    </p:animClr>
                                    <p:set>
                                      <p:cBhvr>
                                        <p:cTn id="26" dur="250" autoRev="1" fill="remove"/>
                                        <p:tgtEl>
                                          <p:spTgt spid="4"/>
                                        </p:tgtEl>
                                        <p:attrNameLst>
                                          <p:attrName>fill.type</p:attrName>
                                        </p:attrNameLst>
                                      </p:cBhvr>
                                      <p:to>
                                        <p:strVal val="solid"/>
                                      </p:to>
                                    </p:set>
                                    <p:set>
                                      <p:cBhvr>
                                        <p:cTn id="27"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6711926"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84005" y="2286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Submitting Timesheets – Correct Error</a:t>
            </a:r>
            <a:endParaRPr lang="en-US" dirty="0"/>
          </a:p>
        </p:txBody>
      </p:sp>
      <p:sp>
        <p:nvSpPr>
          <p:cNvPr id="3" name="Rounded Rectangle 2"/>
          <p:cNvSpPr/>
          <p:nvPr/>
        </p:nvSpPr>
        <p:spPr>
          <a:xfrm>
            <a:off x="228600" y="990600"/>
            <a:ext cx="1676400" cy="525780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Expand Timesheet in question. Expand Workweek Totals. Select Day in question, Quick Entry Screen will pop-up.  Edit Existing times as indicated on previous slide.</a:t>
            </a:r>
          </a:p>
        </p:txBody>
      </p:sp>
      <p:sp>
        <p:nvSpPr>
          <p:cNvPr id="5" name="Left Arrow 4"/>
          <p:cNvSpPr/>
          <p:nvPr/>
        </p:nvSpPr>
        <p:spPr>
          <a:xfrm rot="10800000">
            <a:off x="1714500" y="2667000"/>
            <a:ext cx="381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Left Arrow 5"/>
          <p:cNvSpPr/>
          <p:nvPr/>
        </p:nvSpPr>
        <p:spPr>
          <a:xfrm rot="10800000">
            <a:off x="1905000" y="3962400"/>
            <a:ext cx="381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507850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408" y="1193800"/>
            <a:ext cx="6915318"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84005" y="2286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Submitting Timesheets</a:t>
            </a:r>
            <a:endParaRPr lang="en-US" dirty="0"/>
          </a:p>
        </p:txBody>
      </p:sp>
      <p:sp>
        <p:nvSpPr>
          <p:cNvPr id="6" name="Left Arrow 5"/>
          <p:cNvSpPr/>
          <p:nvPr/>
        </p:nvSpPr>
        <p:spPr>
          <a:xfrm rot="10800000">
            <a:off x="6781800" y="2819400"/>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ounded Rectangle 6"/>
          <p:cNvSpPr/>
          <p:nvPr/>
        </p:nvSpPr>
        <p:spPr>
          <a:xfrm>
            <a:off x="215900" y="977900"/>
            <a:ext cx="1676400" cy="359410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If no Errors, or have corrected existing errors, Submit, preview screen will pop-up, Submit, then Save.</a:t>
            </a:r>
          </a:p>
        </p:txBody>
      </p:sp>
    </p:spTree>
    <p:extLst>
      <p:ext uri="{BB962C8B-B14F-4D97-AF65-F5344CB8AC3E}">
        <p14:creationId xmlns:p14="http://schemas.microsoft.com/office/powerpoint/2010/main" val="3540819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238"/>
          <a:stretch/>
        </p:blipFill>
        <p:spPr bwMode="auto">
          <a:xfrm>
            <a:off x="1828800" y="1219199"/>
            <a:ext cx="7182209" cy="4572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84005" y="2540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Denied Timesheets</a:t>
            </a:r>
            <a:endParaRPr lang="en-US" dirty="0"/>
          </a:p>
        </p:txBody>
      </p:sp>
      <p:sp>
        <p:nvSpPr>
          <p:cNvPr id="6" name="Left Arrow 5"/>
          <p:cNvSpPr/>
          <p:nvPr/>
        </p:nvSpPr>
        <p:spPr>
          <a:xfrm rot="10800000">
            <a:off x="7467600" y="2986226"/>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ounded Rectangle 6"/>
          <p:cNvSpPr/>
          <p:nvPr/>
        </p:nvSpPr>
        <p:spPr>
          <a:xfrm>
            <a:off x="215900" y="381000"/>
            <a:ext cx="1676400" cy="579120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Often times it is necessary for us to edit timesheets that have been submitted or approved by your supervisor.  To do this we may have to deny a timesheet.  You will receive an email saying it was denied, you do not need to call, If you see on the screen to the right, My Un-submitted, under Timesheet History…the Notes often tell what happened.</a:t>
            </a:r>
          </a:p>
          <a:p>
            <a:pPr algn="ctr"/>
            <a:endParaRPr lang="en-US" dirty="0" smtClean="0"/>
          </a:p>
        </p:txBody>
      </p:sp>
      <p:sp>
        <p:nvSpPr>
          <p:cNvPr id="8" name="Left Arrow 7"/>
          <p:cNvSpPr/>
          <p:nvPr/>
        </p:nvSpPr>
        <p:spPr>
          <a:xfrm>
            <a:off x="6934200" y="4191000"/>
            <a:ext cx="1828800" cy="5951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Deny Notes</a:t>
            </a:r>
            <a:endParaRPr lang="en-US" dirty="0"/>
          </a:p>
        </p:txBody>
      </p:sp>
    </p:spTree>
    <p:extLst>
      <p:ext uri="{BB962C8B-B14F-4D97-AF65-F5344CB8AC3E}">
        <p14:creationId xmlns:p14="http://schemas.microsoft.com/office/powerpoint/2010/main" val="1354869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239000" cy="1066800"/>
          </a:xfrm>
        </p:spPr>
        <p:txBody>
          <a:bodyPr>
            <a:normAutofit/>
          </a:bodyPr>
          <a:lstStyle/>
          <a:p>
            <a:r>
              <a:rPr lang="en-US" dirty="0" smtClean="0"/>
              <a:t>Link to Employee Access can be found out website: </a:t>
            </a:r>
            <a:r>
              <a:rPr lang="en-US" dirty="0" smtClean="0">
                <a:solidFill>
                  <a:schemeClr val="accent1">
                    <a:lumMod val="75000"/>
                  </a:schemeClr>
                </a:solidFill>
                <a:hlinkClick r:id="rId2"/>
              </a:rPr>
              <a:t>http://www.hasd.org/businessservices/employeeaccess.cfm</a:t>
            </a:r>
            <a:r>
              <a:rPr lang="en-US" dirty="0" smtClean="0"/>
              <a:t/>
            </a:r>
            <a:br>
              <a:rPr lang="en-US" dirty="0" smtClean="0"/>
            </a:br>
            <a:endParaRPr lang="en-US" dirty="0"/>
          </a:p>
        </p:txBody>
      </p:sp>
      <p:sp>
        <p:nvSpPr>
          <p:cNvPr id="8" name="Text Placeholder 7"/>
          <p:cNvSpPr>
            <a:spLocks noGrp="1"/>
          </p:cNvSpPr>
          <p:nvPr>
            <p:ph type="body" sz="half" idx="2"/>
          </p:nvPr>
        </p:nvSpPr>
        <p:spPr>
          <a:xfrm>
            <a:off x="533400" y="5181600"/>
            <a:ext cx="3429000" cy="1264920"/>
          </a:xfrm>
        </p:spPr>
        <p:txBody>
          <a:bodyPr>
            <a:normAutofit lnSpcReduction="10000"/>
          </a:bodyPr>
          <a:lstStyle/>
          <a:p>
            <a:r>
              <a:rPr lang="en-US" sz="2000" dirty="0" smtClean="0"/>
              <a:t>If you forgot Login ID &amp;/or Password.  Click Forgot your Login/Password</a:t>
            </a:r>
            <a:r>
              <a:rPr lang="en-US" sz="2000" dirty="0"/>
              <a:t>? Or </a:t>
            </a:r>
            <a:r>
              <a:rPr lang="en-US" sz="2000" u="sng" dirty="0"/>
              <a:t>e-mail</a:t>
            </a:r>
            <a:r>
              <a:rPr lang="en-US" sz="2000" dirty="0"/>
              <a:t> Wendy or Tera</a:t>
            </a:r>
          </a:p>
          <a:p>
            <a:endParaRPr lang="en-US" sz="2000" dirty="0"/>
          </a:p>
        </p:txBody>
      </p:sp>
      <p:pic>
        <p:nvPicPr>
          <p:cNvPr id="9" name="Picture 3"/>
          <p:cNvPicPr>
            <a:picLocks noGrp="1" noChangeAspect="1" noChangeArrowheads="1"/>
          </p:cNvPicPr>
          <p:nvPr>
            <p:ph type="pic" idx="1"/>
          </p:nvPr>
        </p:nvPicPr>
        <p:blipFill>
          <a:blip r:embed="rId3" cstate="print"/>
          <a:srcRect t="13117" b="13117"/>
          <a:stretch>
            <a:fillRect/>
          </a:stretch>
        </p:blipFill>
        <p:spPr bwMode="auto">
          <a:prstGeom prst="rect">
            <a:avLst/>
          </a:prstGeom>
          <a:noFill/>
          <a:ln w="9525">
            <a:noFill/>
            <a:miter lim="800000"/>
            <a:headEnd/>
            <a:tailEnd/>
          </a:ln>
        </p:spPr>
      </p:pic>
      <p:sp>
        <p:nvSpPr>
          <p:cNvPr id="10" name="Bent-Up Arrow 9"/>
          <p:cNvSpPr/>
          <p:nvPr/>
        </p:nvSpPr>
        <p:spPr>
          <a:xfrm>
            <a:off x="3886200" y="4343400"/>
            <a:ext cx="2590800" cy="1524000"/>
          </a:xfrm>
          <a:prstGeom prst="ben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 Off Requests</a:t>
            </a:r>
            <a:endParaRPr lang="en-US" dirty="0"/>
          </a:p>
        </p:txBody>
      </p:sp>
      <p:pic>
        <p:nvPicPr>
          <p:cNvPr id="12290" name="Picture 2" descr="C:\Users\teramytton\AppData\Local\Microsoft\Windows\Temporary Internet Files\Content.IE5\HPPY7WRP\MC90023726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209800"/>
            <a:ext cx="3144571" cy="3116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16629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5400" y="704088"/>
            <a:ext cx="3657600" cy="896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latin typeface="+mn-lt"/>
              </a:rPr>
              <a:t>Time Off Request</a:t>
            </a:r>
            <a:endParaRPr lang="en-US" sz="1800" dirty="0">
              <a:latin typeface="+mn-lt"/>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486"/>
          <a:stretch/>
        </p:blipFill>
        <p:spPr bwMode="auto">
          <a:xfrm>
            <a:off x="701946" y="1981200"/>
            <a:ext cx="8202404" cy="386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066800"/>
            <a:ext cx="1905000" cy="1447800"/>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Time Off &gt; </a:t>
            </a:r>
          </a:p>
          <a:p>
            <a:pPr algn="ctr"/>
            <a:r>
              <a:rPr lang="en-US" dirty="0" smtClean="0"/>
              <a:t>My Requests &gt;</a:t>
            </a:r>
          </a:p>
          <a:p>
            <a:pPr algn="ctr"/>
            <a:r>
              <a:rPr lang="en-US" dirty="0" smtClean="0"/>
              <a:t>Add</a:t>
            </a:r>
          </a:p>
        </p:txBody>
      </p:sp>
      <p:sp>
        <p:nvSpPr>
          <p:cNvPr id="6" name="Left Arrow 5"/>
          <p:cNvSpPr/>
          <p:nvPr/>
        </p:nvSpPr>
        <p:spPr>
          <a:xfrm rot="10800000">
            <a:off x="7327900" y="3485287"/>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01132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190" b="14917"/>
          <a:stretch/>
        </p:blipFill>
        <p:spPr bwMode="auto">
          <a:xfrm>
            <a:off x="1974029" y="747574"/>
            <a:ext cx="6779446" cy="5500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5095875" y="154330"/>
            <a:ext cx="3657600" cy="896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latin typeface="+mn-lt"/>
              </a:rPr>
              <a:t>Time Off Request</a:t>
            </a:r>
            <a:endParaRPr lang="en-US" sz="1800" dirty="0">
              <a:latin typeface="+mn-lt"/>
            </a:endParaRPr>
          </a:p>
        </p:txBody>
      </p:sp>
      <p:sp>
        <p:nvSpPr>
          <p:cNvPr id="4" name="Rounded Rectangle 3"/>
          <p:cNvSpPr/>
          <p:nvPr/>
        </p:nvSpPr>
        <p:spPr>
          <a:xfrm>
            <a:off x="56329" y="734873"/>
            <a:ext cx="1905000" cy="5943601"/>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sz="1600" dirty="0" smtClean="0"/>
          </a:p>
          <a:p>
            <a:r>
              <a:rPr lang="en-US" sz="1600" dirty="0" smtClean="0"/>
              <a:t>Enter: </a:t>
            </a:r>
          </a:p>
          <a:p>
            <a:endParaRPr lang="en-US" sz="1600" dirty="0" smtClean="0"/>
          </a:p>
          <a:p>
            <a:pPr marL="114300" indent="-114300">
              <a:buFont typeface="Arial" pitchFamily="34" charset="0"/>
              <a:buChar char="•"/>
            </a:pPr>
            <a:r>
              <a:rPr lang="en-US" sz="1600" dirty="0" smtClean="0"/>
              <a:t>Time Off Code </a:t>
            </a:r>
          </a:p>
          <a:p>
            <a:pPr marL="114300" indent="-114300">
              <a:buFont typeface="Arial" pitchFamily="34" charset="0"/>
              <a:buChar char="•"/>
            </a:pPr>
            <a:r>
              <a:rPr lang="en-US" sz="1600" dirty="0" smtClean="0"/>
              <a:t>Description</a:t>
            </a:r>
          </a:p>
          <a:p>
            <a:pPr marL="114300" indent="-114300">
              <a:buFont typeface="Arial" pitchFamily="34" charset="0"/>
              <a:buChar char="•"/>
            </a:pPr>
            <a:r>
              <a:rPr lang="en-US" sz="1600" dirty="0" smtClean="0"/>
              <a:t>Choose Type: Single Day or Date Range</a:t>
            </a:r>
          </a:p>
          <a:p>
            <a:pPr marL="114300" indent="-114300">
              <a:buFont typeface="Arial" pitchFamily="34" charset="0"/>
              <a:buChar char="•"/>
            </a:pPr>
            <a:r>
              <a:rPr lang="en-US" sz="1600" dirty="0" smtClean="0"/>
              <a:t>Enter Start Date &amp; End Date if  using Range</a:t>
            </a:r>
          </a:p>
          <a:p>
            <a:pPr marL="114300" indent="-114300">
              <a:buFont typeface="Arial" pitchFamily="34" charset="0"/>
              <a:buChar char="•"/>
            </a:pPr>
            <a:r>
              <a:rPr lang="en-US" sz="1600" dirty="0" smtClean="0"/>
              <a:t>Enter </a:t>
            </a:r>
            <a:r>
              <a:rPr lang="en-US" sz="1600" dirty="0" err="1" smtClean="0"/>
              <a:t>Hrs</a:t>
            </a:r>
            <a:r>
              <a:rPr lang="en-US" sz="1600" dirty="0" smtClean="0"/>
              <a:t>/Min if using Single Day</a:t>
            </a:r>
          </a:p>
          <a:p>
            <a:pPr marL="114300" indent="-114300">
              <a:buFont typeface="Arial" pitchFamily="34" charset="0"/>
              <a:buChar char="•"/>
            </a:pPr>
            <a:r>
              <a:rPr lang="en-US" sz="1600" dirty="0" smtClean="0"/>
              <a:t>Start Time, optional</a:t>
            </a:r>
          </a:p>
          <a:p>
            <a:pPr marL="114300" indent="-114300">
              <a:buFont typeface="Arial" pitchFamily="34" charset="0"/>
              <a:buChar char="•"/>
            </a:pPr>
            <a:r>
              <a:rPr lang="en-US" sz="1600" dirty="0" smtClean="0"/>
              <a:t>Select Employees: Only those </a:t>
            </a:r>
            <a:r>
              <a:rPr lang="en-US" sz="1600" u="sng" dirty="0" smtClean="0"/>
              <a:t>other</a:t>
            </a:r>
            <a:r>
              <a:rPr lang="en-US" sz="1600" dirty="0" smtClean="0"/>
              <a:t> than Supervisor or Tera</a:t>
            </a:r>
          </a:p>
          <a:p>
            <a:pPr marL="114300" indent="-114300">
              <a:buFont typeface="Arial" pitchFamily="34" charset="0"/>
              <a:buChar char="•"/>
            </a:pPr>
            <a:r>
              <a:rPr lang="en-US" sz="1600" dirty="0" smtClean="0"/>
              <a:t>SAVE</a:t>
            </a:r>
          </a:p>
          <a:p>
            <a:pPr algn="ctr"/>
            <a:endParaRPr lang="en-US" dirty="0" smtClean="0"/>
          </a:p>
          <a:p>
            <a:pPr algn="ctr"/>
            <a:endParaRPr lang="en-US" dirty="0" smtClean="0"/>
          </a:p>
        </p:txBody>
      </p:sp>
      <p:sp>
        <p:nvSpPr>
          <p:cNvPr id="6" name="Left Arrow 5"/>
          <p:cNvSpPr/>
          <p:nvPr/>
        </p:nvSpPr>
        <p:spPr>
          <a:xfrm rot="10800000">
            <a:off x="7315200" y="2667000"/>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Left Arrow 1"/>
          <p:cNvSpPr/>
          <p:nvPr/>
        </p:nvSpPr>
        <p:spPr>
          <a:xfrm>
            <a:off x="5414552" y="2605226"/>
            <a:ext cx="376648" cy="290374"/>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Left Arrow 6"/>
          <p:cNvSpPr/>
          <p:nvPr/>
        </p:nvSpPr>
        <p:spPr>
          <a:xfrm>
            <a:off x="3979452" y="3416299"/>
            <a:ext cx="376648" cy="290374"/>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Left Arrow 7"/>
          <p:cNvSpPr/>
          <p:nvPr/>
        </p:nvSpPr>
        <p:spPr>
          <a:xfrm>
            <a:off x="4531724" y="3701186"/>
            <a:ext cx="376648" cy="290374"/>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Left Arrow 8"/>
          <p:cNvSpPr/>
          <p:nvPr/>
        </p:nvSpPr>
        <p:spPr>
          <a:xfrm>
            <a:off x="4343400" y="4038600"/>
            <a:ext cx="376648" cy="290374"/>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Left Arrow 9"/>
          <p:cNvSpPr/>
          <p:nvPr/>
        </p:nvSpPr>
        <p:spPr>
          <a:xfrm>
            <a:off x="3657600" y="4495800"/>
            <a:ext cx="376648" cy="290374"/>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Left Arrow 10"/>
          <p:cNvSpPr/>
          <p:nvPr/>
        </p:nvSpPr>
        <p:spPr>
          <a:xfrm>
            <a:off x="3048000" y="2957374"/>
            <a:ext cx="376648" cy="290374"/>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46095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070"/>
          <a:stretch/>
        </p:blipFill>
        <p:spPr bwMode="auto">
          <a:xfrm>
            <a:off x="914399" y="1295397"/>
            <a:ext cx="7322101" cy="3672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5095875" y="154330"/>
            <a:ext cx="3657600" cy="896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latin typeface="+mn-lt"/>
              </a:rPr>
              <a:t>Time Off Request</a:t>
            </a:r>
            <a:endParaRPr lang="en-US" sz="1800" dirty="0">
              <a:latin typeface="+mn-lt"/>
            </a:endParaRPr>
          </a:p>
        </p:txBody>
      </p:sp>
      <p:sp>
        <p:nvSpPr>
          <p:cNvPr id="4" name="Rounded Rectangle 3"/>
          <p:cNvSpPr/>
          <p:nvPr/>
        </p:nvSpPr>
        <p:spPr>
          <a:xfrm>
            <a:off x="1247364" y="4125618"/>
            <a:ext cx="5125271" cy="2275181"/>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sz="1600" dirty="0" smtClean="0"/>
          </a:p>
          <a:p>
            <a:pPr algn="ctr"/>
            <a:r>
              <a:rPr lang="en-US" dirty="0" smtClean="0"/>
              <a:t>Status will be Waiting, Approved, or Denied.  </a:t>
            </a:r>
          </a:p>
          <a:p>
            <a:pPr algn="ctr"/>
            <a:endParaRPr lang="en-US" dirty="0"/>
          </a:p>
          <a:p>
            <a:pPr algn="ctr"/>
            <a:r>
              <a:rPr lang="en-US" dirty="0" smtClean="0"/>
              <a:t>If Denied you should get an email on what needs to be corrected, if you don’t, then the Business Office is making the correction. </a:t>
            </a:r>
          </a:p>
          <a:p>
            <a:pPr algn="ctr"/>
            <a:endParaRPr lang="en-US" dirty="0"/>
          </a:p>
          <a:p>
            <a:pPr algn="ctr"/>
            <a:r>
              <a:rPr lang="en-US" dirty="0" smtClean="0"/>
              <a:t> You can correct, by clicking Edit.</a:t>
            </a:r>
          </a:p>
          <a:p>
            <a:pPr algn="ctr"/>
            <a:endParaRPr lang="en-US" dirty="0" smtClean="0"/>
          </a:p>
        </p:txBody>
      </p:sp>
      <p:sp>
        <p:nvSpPr>
          <p:cNvPr id="6" name="Left Arrow 5"/>
          <p:cNvSpPr/>
          <p:nvPr/>
        </p:nvSpPr>
        <p:spPr>
          <a:xfrm rot="5400000">
            <a:off x="2677974" y="3512413"/>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Left Arrow 6"/>
          <p:cNvSpPr/>
          <p:nvPr/>
        </p:nvSpPr>
        <p:spPr>
          <a:xfrm rot="7297600">
            <a:off x="5383937" y="3931473"/>
            <a:ext cx="2656963" cy="348537"/>
          </a:xfrm>
          <a:prstGeom prst="leftArrow">
            <a:avLst>
              <a:gd name="adj1" fmla="val 0"/>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63951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fill="hold" grpId="0" nodeType="after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25537" b="4431"/>
          <a:stretch/>
        </p:blipFill>
        <p:spPr bwMode="auto">
          <a:xfrm>
            <a:off x="228600" y="1295400"/>
            <a:ext cx="8915400" cy="359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5095875" y="154330"/>
            <a:ext cx="3657600" cy="896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latin typeface="+mn-lt"/>
              </a:rPr>
              <a:t>Time Off Status</a:t>
            </a:r>
            <a:endParaRPr lang="en-US" sz="1800" dirty="0">
              <a:latin typeface="+mn-lt"/>
            </a:endParaRPr>
          </a:p>
        </p:txBody>
      </p:sp>
      <p:sp>
        <p:nvSpPr>
          <p:cNvPr id="4" name="Rounded Rectangle 3"/>
          <p:cNvSpPr/>
          <p:nvPr/>
        </p:nvSpPr>
        <p:spPr>
          <a:xfrm>
            <a:off x="908519" y="4114800"/>
            <a:ext cx="5125271" cy="2133600"/>
          </a:xfrm>
          <a:prstGeom prst="roundRect">
            <a:avLst/>
          </a:prstGeom>
          <a:solidFill>
            <a:schemeClr val="bg1"/>
          </a:solidFill>
          <a:effectLst>
            <a:innerShdw blurRad="63500" dist="50800" dir="189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By hovering over the Column Headings, you will see a brief description of their meanings.</a:t>
            </a:r>
          </a:p>
          <a:p>
            <a:pPr algn="ctr"/>
            <a:endParaRPr lang="en-US" sz="1600" dirty="0" smtClean="0"/>
          </a:p>
          <a:p>
            <a:pPr algn="ctr"/>
            <a:r>
              <a:rPr lang="en-US" sz="1600" dirty="0" smtClean="0"/>
              <a:t>FYI:  Funeral, Jury Duty &amp; Snow Days will be a </a:t>
            </a:r>
            <a:r>
              <a:rPr lang="en-US" sz="1600" b="1" u="sng" dirty="0" smtClean="0"/>
              <a:t>negative</a:t>
            </a:r>
            <a:r>
              <a:rPr lang="en-US" sz="1600" dirty="0" smtClean="0"/>
              <a:t> number if any are used current year.  We do not allocate those types of time off. </a:t>
            </a:r>
          </a:p>
        </p:txBody>
      </p:sp>
      <p:pic>
        <p:nvPicPr>
          <p:cNvPr id="20487" name="Picture 7" descr="C:\Users\teramytton\AppData\Local\Microsoft\Windows\Temporary Internet Files\Content.IE5\XKP1MX3M\MC90043482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410200"/>
            <a:ext cx="1142772" cy="114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60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95875" y="154330"/>
            <a:ext cx="3657600" cy="896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latin typeface="+mn-lt"/>
              </a:rPr>
              <a:t>Time Off ‘FYI’</a:t>
            </a:r>
            <a:endParaRPr lang="en-US" sz="1800" dirty="0">
              <a:latin typeface="+mn-lt"/>
            </a:endParaRPr>
          </a:p>
        </p:txBody>
      </p:sp>
      <p:sp>
        <p:nvSpPr>
          <p:cNvPr id="4" name="Rounded Rectangle 3"/>
          <p:cNvSpPr/>
          <p:nvPr/>
        </p:nvSpPr>
        <p:spPr>
          <a:xfrm>
            <a:off x="908518" y="1828800"/>
            <a:ext cx="7397281" cy="4419600"/>
          </a:xfrm>
          <a:prstGeom prst="roundRect">
            <a:avLst/>
          </a:prstGeom>
          <a:solidFill>
            <a:schemeClr val="bg1"/>
          </a:solidFill>
          <a:effectLst>
            <a:innerShdw blurRad="63500" dist="50800" dir="189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It is highly suggested that unless you know the exact times you will be off of work, you wait until the day/time you return from time off before submitting. </a:t>
            </a:r>
          </a:p>
          <a:p>
            <a:pPr algn="ctr"/>
            <a:endParaRPr lang="en-US" sz="2000" dirty="0"/>
          </a:p>
          <a:p>
            <a:pPr algn="ctr"/>
            <a:r>
              <a:rPr lang="en-US" sz="2000" dirty="0" smtClean="0"/>
              <a:t>For example, you may plan for a doctor’s appointment to be 3 hrs.  &amp; you return in only 2 hrs.  It’s easier to add the Time-Off Request after the fact, then to try and correct later.</a:t>
            </a:r>
          </a:p>
          <a:p>
            <a:pPr algn="ctr"/>
            <a:endParaRPr lang="en-US" sz="2000" dirty="0"/>
          </a:p>
          <a:p>
            <a:pPr algn="ctr"/>
            <a:r>
              <a:rPr lang="en-US" sz="2000" dirty="0" smtClean="0"/>
              <a:t>For those using True Time, having an appointment mid-day, you should punch out as “Gone” &amp; upon your return punch “IN” then add the missing time to Time-Off.</a:t>
            </a:r>
          </a:p>
        </p:txBody>
      </p:sp>
    </p:spTree>
    <p:extLst>
      <p:ext uri="{BB962C8B-B14F-4D97-AF65-F5344CB8AC3E}">
        <p14:creationId xmlns:p14="http://schemas.microsoft.com/office/powerpoint/2010/main" val="14736860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latin typeface="+mn-lt"/>
              </a:rPr>
              <a:t>Business Office Web Resources</a:t>
            </a:r>
            <a:endParaRPr lang="en-US" dirty="0">
              <a:latin typeface="+mn-lt"/>
            </a:endParaRPr>
          </a:p>
        </p:txBody>
      </p:sp>
      <p:sp>
        <p:nvSpPr>
          <p:cNvPr id="3" name="Subtitle 2"/>
          <p:cNvSpPr>
            <a:spLocks noGrp="1"/>
          </p:cNvSpPr>
          <p:nvPr>
            <p:ph type="subTitle" idx="1"/>
          </p:nvPr>
        </p:nvSpPr>
        <p:spPr/>
        <p:txBody>
          <a:bodyPr>
            <a:normAutofit/>
          </a:bodyPr>
          <a:lstStyle/>
          <a:p>
            <a:pPr algn="ctr"/>
            <a:r>
              <a:rPr lang="en-US" sz="3600" dirty="0" smtClean="0"/>
              <a:t>Fall 2012</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41" t="16991" r="4062" b="30143"/>
          <a:stretch/>
        </p:blipFill>
        <p:spPr>
          <a:xfrm>
            <a:off x="2794000" y="4267200"/>
            <a:ext cx="3314700" cy="142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8007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smtClean="0"/>
              <a:t/>
            </a:r>
            <a:br>
              <a:rPr lang="en-US" sz="2400" dirty="0" smtClean="0"/>
            </a:br>
            <a:r>
              <a:rPr lang="en-US" sz="2800" dirty="0"/>
              <a:t>Link to Employee Access can be found out website: </a:t>
            </a:r>
            <a:r>
              <a:rPr lang="en-US" sz="2800" dirty="0">
                <a:solidFill>
                  <a:schemeClr val="accent1">
                    <a:lumMod val="75000"/>
                  </a:schemeClr>
                </a:solidFill>
                <a:hlinkClick r:id="rId2"/>
              </a:rPr>
              <a:t>http://www.hasd.org/businessservices/index.cfm</a:t>
            </a:r>
            <a:endParaRPr lang="en-US" sz="2400" dirty="0"/>
          </a:p>
        </p:txBody>
      </p:sp>
      <p:pic>
        <p:nvPicPr>
          <p:cNvPr id="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4400" y="2057400"/>
            <a:ext cx="7349754" cy="4389437"/>
          </a:xfrm>
          <a:prstGeom prst="rect">
            <a:avLst/>
          </a:prstGeom>
          <a:ln>
            <a:noFill/>
          </a:ln>
          <a:effectLst>
            <a:outerShdw blurRad="292100" dist="139700" dir="2700000" algn="tl" rotWithShape="0">
              <a:srgbClr val="333333">
                <a:alpha val="65000"/>
              </a:srgbClr>
            </a:outerShdw>
          </a:effectLst>
        </p:spPr>
      </p:pic>
      <p:grpSp>
        <p:nvGrpSpPr>
          <p:cNvPr id="11" name="Group 5"/>
          <p:cNvGrpSpPr>
            <a:grpSpLocks noChangeAspect="1"/>
          </p:cNvGrpSpPr>
          <p:nvPr/>
        </p:nvGrpSpPr>
        <p:grpSpPr bwMode="auto">
          <a:xfrm>
            <a:off x="1192213" y="3656013"/>
            <a:ext cx="933450" cy="1143000"/>
            <a:chOff x="763" y="2304"/>
            <a:chExt cx="588" cy="720"/>
          </a:xfrm>
        </p:grpSpPr>
        <p:sp>
          <p:nvSpPr>
            <p:cNvPr id="12" name="AutoShape 4"/>
            <p:cNvSpPr>
              <a:spLocks noChangeAspect="1" noChangeArrowheads="1" noTextEdit="1"/>
            </p:cNvSpPr>
            <p:nvPr/>
          </p:nvSpPr>
          <p:spPr bwMode="auto">
            <a:xfrm>
              <a:off x="763" y="2304"/>
              <a:ext cx="58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6"/>
            <p:cNvSpPr>
              <a:spLocks/>
            </p:cNvSpPr>
            <p:nvPr/>
          </p:nvSpPr>
          <p:spPr bwMode="auto">
            <a:xfrm>
              <a:off x="1045" y="2327"/>
              <a:ext cx="31" cy="30"/>
            </a:xfrm>
            <a:custGeom>
              <a:avLst/>
              <a:gdLst>
                <a:gd name="T0" fmla="*/ 16 w 62"/>
                <a:gd name="T1" fmla="*/ 60 h 60"/>
                <a:gd name="T2" fmla="*/ 62 w 62"/>
                <a:gd name="T3" fmla="*/ 19 h 60"/>
                <a:gd name="T4" fmla="*/ 45 w 62"/>
                <a:gd name="T5" fmla="*/ 0 h 60"/>
                <a:gd name="T6" fmla="*/ 0 w 62"/>
                <a:gd name="T7" fmla="*/ 44 h 60"/>
                <a:gd name="T8" fmla="*/ 16 w 62"/>
                <a:gd name="T9" fmla="*/ 60 h 60"/>
              </a:gdLst>
              <a:ahLst/>
              <a:cxnLst>
                <a:cxn ang="0">
                  <a:pos x="T0" y="T1"/>
                </a:cxn>
                <a:cxn ang="0">
                  <a:pos x="T2" y="T3"/>
                </a:cxn>
                <a:cxn ang="0">
                  <a:pos x="T4" y="T5"/>
                </a:cxn>
                <a:cxn ang="0">
                  <a:pos x="T6" y="T7"/>
                </a:cxn>
                <a:cxn ang="0">
                  <a:pos x="T8" y="T9"/>
                </a:cxn>
              </a:cxnLst>
              <a:rect l="0" t="0" r="r" b="b"/>
              <a:pathLst>
                <a:path w="62" h="60">
                  <a:moveTo>
                    <a:pt x="16" y="60"/>
                  </a:moveTo>
                  <a:lnTo>
                    <a:pt x="62" y="19"/>
                  </a:lnTo>
                  <a:lnTo>
                    <a:pt x="45" y="0"/>
                  </a:lnTo>
                  <a:lnTo>
                    <a:pt x="0" y="44"/>
                  </a:lnTo>
                  <a:lnTo>
                    <a:pt x="16" y="60"/>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7"/>
            <p:cNvSpPr>
              <a:spLocks/>
            </p:cNvSpPr>
            <p:nvPr/>
          </p:nvSpPr>
          <p:spPr bwMode="auto">
            <a:xfrm>
              <a:off x="1011" y="2309"/>
              <a:ext cx="21" cy="33"/>
            </a:xfrm>
            <a:custGeom>
              <a:avLst/>
              <a:gdLst>
                <a:gd name="T0" fmla="*/ 25 w 42"/>
                <a:gd name="T1" fmla="*/ 67 h 67"/>
                <a:gd name="T2" fmla="*/ 42 w 42"/>
                <a:gd name="T3" fmla="*/ 8 h 67"/>
                <a:gd name="T4" fmla="*/ 18 w 42"/>
                <a:gd name="T5" fmla="*/ 0 h 67"/>
                <a:gd name="T6" fmla="*/ 0 w 42"/>
                <a:gd name="T7" fmla="*/ 60 h 67"/>
                <a:gd name="T8" fmla="*/ 25 w 42"/>
                <a:gd name="T9" fmla="*/ 67 h 67"/>
              </a:gdLst>
              <a:ahLst/>
              <a:cxnLst>
                <a:cxn ang="0">
                  <a:pos x="T0" y="T1"/>
                </a:cxn>
                <a:cxn ang="0">
                  <a:pos x="T2" y="T3"/>
                </a:cxn>
                <a:cxn ang="0">
                  <a:pos x="T4" y="T5"/>
                </a:cxn>
                <a:cxn ang="0">
                  <a:pos x="T6" y="T7"/>
                </a:cxn>
                <a:cxn ang="0">
                  <a:pos x="T8" y="T9"/>
                </a:cxn>
              </a:cxnLst>
              <a:rect l="0" t="0" r="r" b="b"/>
              <a:pathLst>
                <a:path w="42" h="67">
                  <a:moveTo>
                    <a:pt x="25" y="67"/>
                  </a:moveTo>
                  <a:lnTo>
                    <a:pt x="42" y="8"/>
                  </a:lnTo>
                  <a:lnTo>
                    <a:pt x="18" y="0"/>
                  </a:lnTo>
                  <a:lnTo>
                    <a:pt x="0" y="60"/>
                  </a:lnTo>
                  <a:lnTo>
                    <a:pt x="25" y="67"/>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8"/>
            <p:cNvSpPr>
              <a:spLocks/>
            </p:cNvSpPr>
            <p:nvPr/>
          </p:nvSpPr>
          <p:spPr bwMode="auto">
            <a:xfrm>
              <a:off x="973" y="2304"/>
              <a:ext cx="15" cy="32"/>
            </a:xfrm>
            <a:custGeom>
              <a:avLst/>
              <a:gdLst>
                <a:gd name="T0" fmla="*/ 31 w 31"/>
                <a:gd name="T1" fmla="*/ 62 h 65"/>
                <a:gd name="T2" fmla="*/ 23 w 31"/>
                <a:gd name="T3" fmla="*/ 0 h 65"/>
                <a:gd name="T4" fmla="*/ 0 w 31"/>
                <a:gd name="T5" fmla="*/ 3 h 65"/>
                <a:gd name="T6" fmla="*/ 7 w 31"/>
                <a:gd name="T7" fmla="*/ 65 h 65"/>
                <a:gd name="T8" fmla="*/ 31 w 31"/>
                <a:gd name="T9" fmla="*/ 62 h 65"/>
              </a:gdLst>
              <a:ahLst/>
              <a:cxnLst>
                <a:cxn ang="0">
                  <a:pos x="T0" y="T1"/>
                </a:cxn>
                <a:cxn ang="0">
                  <a:pos x="T2" y="T3"/>
                </a:cxn>
                <a:cxn ang="0">
                  <a:pos x="T4" y="T5"/>
                </a:cxn>
                <a:cxn ang="0">
                  <a:pos x="T6" y="T7"/>
                </a:cxn>
                <a:cxn ang="0">
                  <a:pos x="T8" y="T9"/>
                </a:cxn>
              </a:cxnLst>
              <a:rect l="0" t="0" r="r" b="b"/>
              <a:pathLst>
                <a:path w="31" h="65">
                  <a:moveTo>
                    <a:pt x="31" y="62"/>
                  </a:moveTo>
                  <a:lnTo>
                    <a:pt x="23" y="0"/>
                  </a:lnTo>
                  <a:lnTo>
                    <a:pt x="0" y="3"/>
                  </a:lnTo>
                  <a:lnTo>
                    <a:pt x="7" y="65"/>
                  </a:lnTo>
                  <a:lnTo>
                    <a:pt x="31" y="62"/>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9"/>
            <p:cNvSpPr>
              <a:spLocks/>
            </p:cNvSpPr>
            <p:nvPr/>
          </p:nvSpPr>
          <p:spPr bwMode="auto">
            <a:xfrm>
              <a:off x="1025" y="2389"/>
              <a:ext cx="17" cy="18"/>
            </a:xfrm>
            <a:custGeom>
              <a:avLst/>
              <a:gdLst>
                <a:gd name="T0" fmla="*/ 6 w 36"/>
                <a:gd name="T1" fmla="*/ 4 h 35"/>
                <a:gd name="T2" fmla="*/ 2 w 36"/>
                <a:gd name="T3" fmla="*/ 9 h 35"/>
                <a:gd name="T4" fmla="*/ 0 w 36"/>
                <a:gd name="T5" fmla="*/ 17 h 35"/>
                <a:gd name="T6" fmla="*/ 2 w 36"/>
                <a:gd name="T7" fmla="*/ 23 h 35"/>
                <a:gd name="T8" fmla="*/ 5 w 36"/>
                <a:gd name="T9" fmla="*/ 29 h 35"/>
                <a:gd name="T10" fmla="*/ 9 w 36"/>
                <a:gd name="T11" fmla="*/ 34 h 35"/>
                <a:gd name="T12" fmla="*/ 17 w 36"/>
                <a:gd name="T13" fmla="*/ 35 h 35"/>
                <a:gd name="T14" fmla="*/ 23 w 36"/>
                <a:gd name="T15" fmla="*/ 35 h 35"/>
                <a:gd name="T16" fmla="*/ 30 w 36"/>
                <a:gd name="T17" fmla="*/ 31 h 35"/>
                <a:gd name="T18" fmla="*/ 34 w 36"/>
                <a:gd name="T19" fmla="*/ 26 h 35"/>
                <a:gd name="T20" fmla="*/ 36 w 36"/>
                <a:gd name="T21" fmla="*/ 18 h 35"/>
                <a:gd name="T22" fmla="*/ 36 w 36"/>
                <a:gd name="T23" fmla="*/ 12 h 35"/>
                <a:gd name="T24" fmla="*/ 31 w 36"/>
                <a:gd name="T25" fmla="*/ 6 h 35"/>
                <a:gd name="T26" fmla="*/ 26 w 36"/>
                <a:gd name="T27" fmla="*/ 1 h 35"/>
                <a:gd name="T28" fmla="*/ 19 w 36"/>
                <a:gd name="T29" fmla="*/ 0 h 35"/>
                <a:gd name="T30" fmla="*/ 13 w 36"/>
                <a:gd name="T31" fmla="*/ 1 h 35"/>
                <a:gd name="T32" fmla="*/ 6 w 36"/>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5">
                  <a:moveTo>
                    <a:pt x="6" y="4"/>
                  </a:moveTo>
                  <a:lnTo>
                    <a:pt x="2" y="9"/>
                  </a:lnTo>
                  <a:lnTo>
                    <a:pt x="0" y="17"/>
                  </a:lnTo>
                  <a:lnTo>
                    <a:pt x="2" y="23"/>
                  </a:lnTo>
                  <a:lnTo>
                    <a:pt x="5" y="29"/>
                  </a:lnTo>
                  <a:lnTo>
                    <a:pt x="9" y="34"/>
                  </a:lnTo>
                  <a:lnTo>
                    <a:pt x="17" y="35"/>
                  </a:lnTo>
                  <a:lnTo>
                    <a:pt x="23" y="35"/>
                  </a:lnTo>
                  <a:lnTo>
                    <a:pt x="30" y="31"/>
                  </a:lnTo>
                  <a:lnTo>
                    <a:pt x="34" y="26"/>
                  </a:lnTo>
                  <a:lnTo>
                    <a:pt x="36" y="18"/>
                  </a:lnTo>
                  <a:lnTo>
                    <a:pt x="36" y="12"/>
                  </a:lnTo>
                  <a:lnTo>
                    <a:pt x="31" y="6"/>
                  </a:lnTo>
                  <a:lnTo>
                    <a:pt x="26" y="1"/>
                  </a:lnTo>
                  <a:lnTo>
                    <a:pt x="19" y="0"/>
                  </a:lnTo>
                  <a:lnTo>
                    <a:pt x="13" y="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0"/>
            <p:cNvSpPr>
              <a:spLocks/>
            </p:cNvSpPr>
            <p:nvPr/>
          </p:nvSpPr>
          <p:spPr bwMode="auto">
            <a:xfrm>
              <a:off x="895" y="2394"/>
              <a:ext cx="171" cy="154"/>
            </a:xfrm>
            <a:custGeom>
              <a:avLst/>
              <a:gdLst>
                <a:gd name="T0" fmla="*/ 319 w 343"/>
                <a:gd name="T1" fmla="*/ 46 h 307"/>
                <a:gd name="T2" fmla="*/ 276 w 343"/>
                <a:gd name="T3" fmla="*/ 51 h 307"/>
                <a:gd name="T4" fmla="*/ 256 w 343"/>
                <a:gd name="T5" fmla="*/ 32 h 307"/>
                <a:gd name="T6" fmla="*/ 231 w 343"/>
                <a:gd name="T7" fmla="*/ 17 h 307"/>
                <a:gd name="T8" fmla="*/ 205 w 343"/>
                <a:gd name="T9" fmla="*/ 6 h 307"/>
                <a:gd name="T10" fmla="*/ 193 w 343"/>
                <a:gd name="T11" fmla="*/ 71 h 307"/>
                <a:gd name="T12" fmla="*/ 201 w 343"/>
                <a:gd name="T13" fmla="*/ 72 h 307"/>
                <a:gd name="T14" fmla="*/ 208 w 343"/>
                <a:gd name="T15" fmla="*/ 78 h 307"/>
                <a:gd name="T16" fmla="*/ 213 w 343"/>
                <a:gd name="T17" fmla="*/ 94 h 307"/>
                <a:gd name="T18" fmla="*/ 205 w 343"/>
                <a:gd name="T19" fmla="*/ 109 h 307"/>
                <a:gd name="T20" fmla="*/ 190 w 343"/>
                <a:gd name="T21" fmla="*/ 115 h 307"/>
                <a:gd name="T22" fmla="*/ 174 w 343"/>
                <a:gd name="T23" fmla="*/ 108 h 307"/>
                <a:gd name="T24" fmla="*/ 168 w 343"/>
                <a:gd name="T25" fmla="*/ 91 h 307"/>
                <a:gd name="T26" fmla="*/ 176 w 343"/>
                <a:gd name="T27" fmla="*/ 75 h 307"/>
                <a:gd name="T28" fmla="*/ 184 w 343"/>
                <a:gd name="T29" fmla="*/ 72 h 307"/>
                <a:gd name="T30" fmla="*/ 191 w 343"/>
                <a:gd name="T31" fmla="*/ 71 h 307"/>
                <a:gd name="T32" fmla="*/ 173 w 343"/>
                <a:gd name="T33" fmla="*/ 0 h 307"/>
                <a:gd name="T34" fmla="*/ 154 w 343"/>
                <a:gd name="T35" fmla="*/ 0 h 307"/>
                <a:gd name="T36" fmla="*/ 134 w 343"/>
                <a:gd name="T37" fmla="*/ 1 h 307"/>
                <a:gd name="T38" fmla="*/ 116 w 343"/>
                <a:gd name="T39" fmla="*/ 6 h 307"/>
                <a:gd name="T40" fmla="*/ 77 w 343"/>
                <a:gd name="T41" fmla="*/ 23 h 307"/>
                <a:gd name="T42" fmla="*/ 31 w 343"/>
                <a:gd name="T43" fmla="*/ 63 h 307"/>
                <a:gd name="T44" fmla="*/ 5 w 343"/>
                <a:gd name="T45" fmla="*/ 117 h 307"/>
                <a:gd name="T46" fmla="*/ 0 w 343"/>
                <a:gd name="T47" fmla="*/ 176 h 307"/>
                <a:gd name="T48" fmla="*/ 22 w 343"/>
                <a:gd name="T49" fmla="*/ 234 h 307"/>
                <a:gd name="T50" fmla="*/ 62 w 343"/>
                <a:gd name="T51" fmla="*/ 277 h 307"/>
                <a:gd name="T52" fmla="*/ 116 w 343"/>
                <a:gd name="T53" fmla="*/ 302 h 307"/>
                <a:gd name="T54" fmla="*/ 177 w 343"/>
                <a:gd name="T55" fmla="*/ 305 h 307"/>
                <a:gd name="T56" fmla="*/ 224 w 343"/>
                <a:gd name="T57" fmla="*/ 291 h 307"/>
                <a:gd name="T58" fmla="*/ 251 w 343"/>
                <a:gd name="T59" fmla="*/ 274 h 307"/>
                <a:gd name="T60" fmla="*/ 275 w 343"/>
                <a:gd name="T61" fmla="*/ 253 h 307"/>
                <a:gd name="T62" fmla="*/ 293 w 343"/>
                <a:gd name="T63" fmla="*/ 228 h 307"/>
                <a:gd name="T64" fmla="*/ 295 w 343"/>
                <a:gd name="T65" fmla="*/ 217 h 307"/>
                <a:gd name="T66" fmla="*/ 282 w 343"/>
                <a:gd name="T67" fmla="*/ 222 h 307"/>
                <a:gd name="T68" fmla="*/ 272 w 343"/>
                <a:gd name="T69" fmla="*/ 225 h 307"/>
                <a:gd name="T70" fmla="*/ 259 w 343"/>
                <a:gd name="T71" fmla="*/ 226 h 307"/>
                <a:gd name="T72" fmla="*/ 231 w 343"/>
                <a:gd name="T73" fmla="*/ 225 h 307"/>
                <a:gd name="T74" fmla="*/ 196 w 343"/>
                <a:gd name="T75" fmla="*/ 211 h 307"/>
                <a:gd name="T76" fmla="*/ 171 w 343"/>
                <a:gd name="T77" fmla="*/ 194 h 307"/>
                <a:gd name="T78" fmla="*/ 156 w 343"/>
                <a:gd name="T79" fmla="*/ 180 h 307"/>
                <a:gd name="T80" fmla="*/ 153 w 343"/>
                <a:gd name="T81" fmla="*/ 172 h 307"/>
                <a:gd name="T82" fmla="*/ 154 w 343"/>
                <a:gd name="T83" fmla="*/ 163 h 307"/>
                <a:gd name="T84" fmla="*/ 162 w 343"/>
                <a:gd name="T85" fmla="*/ 157 h 307"/>
                <a:gd name="T86" fmla="*/ 170 w 343"/>
                <a:gd name="T87" fmla="*/ 159 h 307"/>
                <a:gd name="T88" fmla="*/ 174 w 343"/>
                <a:gd name="T89" fmla="*/ 162 h 307"/>
                <a:gd name="T90" fmla="*/ 180 w 343"/>
                <a:gd name="T91" fmla="*/ 168 h 307"/>
                <a:gd name="T92" fmla="*/ 196 w 343"/>
                <a:gd name="T93" fmla="*/ 182 h 307"/>
                <a:gd name="T94" fmla="*/ 221 w 343"/>
                <a:gd name="T95" fmla="*/ 196 h 307"/>
                <a:gd name="T96" fmla="*/ 253 w 343"/>
                <a:gd name="T97" fmla="*/ 202 h 307"/>
                <a:gd name="T98" fmla="*/ 268 w 343"/>
                <a:gd name="T99" fmla="*/ 200 h 307"/>
                <a:gd name="T100" fmla="*/ 282 w 343"/>
                <a:gd name="T101" fmla="*/ 196 h 307"/>
                <a:gd name="T102" fmla="*/ 298 w 343"/>
                <a:gd name="T103" fmla="*/ 189 h 307"/>
                <a:gd name="T104" fmla="*/ 312 w 343"/>
                <a:gd name="T105" fmla="*/ 179 h 307"/>
                <a:gd name="T106" fmla="*/ 315 w 343"/>
                <a:gd name="T107" fmla="*/ 143 h 307"/>
                <a:gd name="T108" fmla="*/ 309 w 343"/>
                <a:gd name="T109" fmla="*/ 10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3" h="307">
                  <a:moveTo>
                    <a:pt x="343" y="94"/>
                  </a:moveTo>
                  <a:lnTo>
                    <a:pt x="319" y="46"/>
                  </a:lnTo>
                  <a:lnTo>
                    <a:pt x="285" y="61"/>
                  </a:lnTo>
                  <a:lnTo>
                    <a:pt x="276" y="51"/>
                  </a:lnTo>
                  <a:lnTo>
                    <a:pt x="267" y="40"/>
                  </a:lnTo>
                  <a:lnTo>
                    <a:pt x="256" y="32"/>
                  </a:lnTo>
                  <a:lnTo>
                    <a:pt x="244" y="23"/>
                  </a:lnTo>
                  <a:lnTo>
                    <a:pt x="231" y="17"/>
                  </a:lnTo>
                  <a:lnTo>
                    <a:pt x="219" y="10"/>
                  </a:lnTo>
                  <a:lnTo>
                    <a:pt x="205" y="6"/>
                  </a:lnTo>
                  <a:lnTo>
                    <a:pt x="191" y="3"/>
                  </a:lnTo>
                  <a:lnTo>
                    <a:pt x="193" y="71"/>
                  </a:lnTo>
                  <a:lnTo>
                    <a:pt x="196" y="71"/>
                  </a:lnTo>
                  <a:lnTo>
                    <a:pt x="201" y="72"/>
                  </a:lnTo>
                  <a:lnTo>
                    <a:pt x="205" y="75"/>
                  </a:lnTo>
                  <a:lnTo>
                    <a:pt x="208" y="78"/>
                  </a:lnTo>
                  <a:lnTo>
                    <a:pt x="213" y="86"/>
                  </a:lnTo>
                  <a:lnTo>
                    <a:pt x="213" y="94"/>
                  </a:lnTo>
                  <a:lnTo>
                    <a:pt x="211" y="103"/>
                  </a:lnTo>
                  <a:lnTo>
                    <a:pt x="205" y="109"/>
                  </a:lnTo>
                  <a:lnTo>
                    <a:pt x="197" y="114"/>
                  </a:lnTo>
                  <a:lnTo>
                    <a:pt x="190" y="115"/>
                  </a:lnTo>
                  <a:lnTo>
                    <a:pt x="180" y="112"/>
                  </a:lnTo>
                  <a:lnTo>
                    <a:pt x="174" y="108"/>
                  </a:lnTo>
                  <a:lnTo>
                    <a:pt x="170" y="100"/>
                  </a:lnTo>
                  <a:lnTo>
                    <a:pt x="168" y="91"/>
                  </a:lnTo>
                  <a:lnTo>
                    <a:pt x="170" y="83"/>
                  </a:lnTo>
                  <a:lnTo>
                    <a:pt x="176" y="75"/>
                  </a:lnTo>
                  <a:lnTo>
                    <a:pt x="179" y="74"/>
                  </a:lnTo>
                  <a:lnTo>
                    <a:pt x="184" y="72"/>
                  </a:lnTo>
                  <a:lnTo>
                    <a:pt x="187" y="71"/>
                  </a:lnTo>
                  <a:lnTo>
                    <a:pt x="191" y="71"/>
                  </a:lnTo>
                  <a:lnTo>
                    <a:pt x="182" y="1"/>
                  </a:lnTo>
                  <a:lnTo>
                    <a:pt x="173" y="0"/>
                  </a:lnTo>
                  <a:lnTo>
                    <a:pt x="163" y="0"/>
                  </a:lnTo>
                  <a:lnTo>
                    <a:pt x="154" y="0"/>
                  </a:lnTo>
                  <a:lnTo>
                    <a:pt x="145" y="0"/>
                  </a:lnTo>
                  <a:lnTo>
                    <a:pt x="134" y="1"/>
                  </a:lnTo>
                  <a:lnTo>
                    <a:pt x="125" y="3"/>
                  </a:lnTo>
                  <a:lnTo>
                    <a:pt x="116" y="6"/>
                  </a:lnTo>
                  <a:lnTo>
                    <a:pt x="106" y="9"/>
                  </a:lnTo>
                  <a:lnTo>
                    <a:pt x="77" y="23"/>
                  </a:lnTo>
                  <a:lnTo>
                    <a:pt x="52" y="41"/>
                  </a:lnTo>
                  <a:lnTo>
                    <a:pt x="31" y="63"/>
                  </a:lnTo>
                  <a:lnTo>
                    <a:pt x="15" y="89"/>
                  </a:lnTo>
                  <a:lnTo>
                    <a:pt x="5" y="117"/>
                  </a:lnTo>
                  <a:lnTo>
                    <a:pt x="0" y="146"/>
                  </a:lnTo>
                  <a:lnTo>
                    <a:pt x="0" y="176"/>
                  </a:lnTo>
                  <a:lnTo>
                    <a:pt x="8" y="206"/>
                  </a:lnTo>
                  <a:lnTo>
                    <a:pt x="22" y="234"/>
                  </a:lnTo>
                  <a:lnTo>
                    <a:pt x="38" y="257"/>
                  </a:lnTo>
                  <a:lnTo>
                    <a:pt x="62" y="277"/>
                  </a:lnTo>
                  <a:lnTo>
                    <a:pt x="88" y="293"/>
                  </a:lnTo>
                  <a:lnTo>
                    <a:pt x="116" y="302"/>
                  </a:lnTo>
                  <a:lnTo>
                    <a:pt x="147" y="307"/>
                  </a:lnTo>
                  <a:lnTo>
                    <a:pt x="177" y="305"/>
                  </a:lnTo>
                  <a:lnTo>
                    <a:pt x="208" y="297"/>
                  </a:lnTo>
                  <a:lnTo>
                    <a:pt x="224" y="291"/>
                  </a:lnTo>
                  <a:lnTo>
                    <a:pt x="239" y="284"/>
                  </a:lnTo>
                  <a:lnTo>
                    <a:pt x="251" y="274"/>
                  </a:lnTo>
                  <a:lnTo>
                    <a:pt x="264" y="264"/>
                  </a:lnTo>
                  <a:lnTo>
                    <a:pt x="275" y="253"/>
                  </a:lnTo>
                  <a:lnTo>
                    <a:pt x="285" y="240"/>
                  </a:lnTo>
                  <a:lnTo>
                    <a:pt x="293" y="228"/>
                  </a:lnTo>
                  <a:lnTo>
                    <a:pt x="301" y="214"/>
                  </a:lnTo>
                  <a:lnTo>
                    <a:pt x="295" y="217"/>
                  </a:lnTo>
                  <a:lnTo>
                    <a:pt x="289" y="219"/>
                  </a:lnTo>
                  <a:lnTo>
                    <a:pt x="282" y="222"/>
                  </a:lnTo>
                  <a:lnTo>
                    <a:pt x="278" y="223"/>
                  </a:lnTo>
                  <a:lnTo>
                    <a:pt x="272" y="225"/>
                  </a:lnTo>
                  <a:lnTo>
                    <a:pt x="265" y="225"/>
                  </a:lnTo>
                  <a:lnTo>
                    <a:pt x="259" y="226"/>
                  </a:lnTo>
                  <a:lnTo>
                    <a:pt x="253" y="226"/>
                  </a:lnTo>
                  <a:lnTo>
                    <a:pt x="231" y="225"/>
                  </a:lnTo>
                  <a:lnTo>
                    <a:pt x="213" y="219"/>
                  </a:lnTo>
                  <a:lnTo>
                    <a:pt x="196" y="211"/>
                  </a:lnTo>
                  <a:lnTo>
                    <a:pt x="182" y="202"/>
                  </a:lnTo>
                  <a:lnTo>
                    <a:pt x="171" y="194"/>
                  </a:lnTo>
                  <a:lnTo>
                    <a:pt x="162" y="185"/>
                  </a:lnTo>
                  <a:lnTo>
                    <a:pt x="156" y="180"/>
                  </a:lnTo>
                  <a:lnTo>
                    <a:pt x="154" y="177"/>
                  </a:lnTo>
                  <a:lnTo>
                    <a:pt x="153" y="172"/>
                  </a:lnTo>
                  <a:lnTo>
                    <a:pt x="153" y="168"/>
                  </a:lnTo>
                  <a:lnTo>
                    <a:pt x="154" y="163"/>
                  </a:lnTo>
                  <a:lnTo>
                    <a:pt x="157" y="160"/>
                  </a:lnTo>
                  <a:lnTo>
                    <a:pt x="162" y="157"/>
                  </a:lnTo>
                  <a:lnTo>
                    <a:pt x="167" y="157"/>
                  </a:lnTo>
                  <a:lnTo>
                    <a:pt x="170" y="159"/>
                  </a:lnTo>
                  <a:lnTo>
                    <a:pt x="174" y="162"/>
                  </a:lnTo>
                  <a:lnTo>
                    <a:pt x="174" y="162"/>
                  </a:lnTo>
                  <a:lnTo>
                    <a:pt x="176" y="163"/>
                  </a:lnTo>
                  <a:lnTo>
                    <a:pt x="180" y="168"/>
                  </a:lnTo>
                  <a:lnTo>
                    <a:pt x="187" y="174"/>
                  </a:lnTo>
                  <a:lnTo>
                    <a:pt x="196" y="182"/>
                  </a:lnTo>
                  <a:lnTo>
                    <a:pt x="208" y="189"/>
                  </a:lnTo>
                  <a:lnTo>
                    <a:pt x="221" y="196"/>
                  </a:lnTo>
                  <a:lnTo>
                    <a:pt x="236" y="200"/>
                  </a:lnTo>
                  <a:lnTo>
                    <a:pt x="253" y="202"/>
                  </a:lnTo>
                  <a:lnTo>
                    <a:pt x="261" y="202"/>
                  </a:lnTo>
                  <a:lnTo>
                    <a:pt x="268" y="200"/>
                  </a:lnTo>
                  <a:lnTo>
                    <a:pt x="276" y="199"/>
                  </a:lnTo>
                  <a:lnTo>
                    <a:pt x="282" y="196"/>
                  </a:lnTo>
                  <a:lnTo>
                    <a:pt x="290" y="193"/>
                  </a:lnTo>
                  <a:lnTo>
                    <a:pt x="298" y="189"/>
                  </a:lnTo>
                  <a:lnTo>
                    <a:pt x="304" y="185"/>
                  </a:lnTo>
                  <a:lnTo>
                    <a:pt x="312" y="179"/>
                  </a:lnTo>
                  <a:lnTo>
                    <a:pt x="315" y="162"/>
                  </a:lnTo>
                  <a:lnTo>
                    <a:pt x="315" y="143"/>
                  </a:lnTo>
                  <a:lnTo>
                    <a:pt x="313" y="126"/>
                  </a:lnTo>
                  <a:lnTo>
                    <a:pt x="309" y="109"/>
                  </a:lnTo>
                  <a:lnTo>
                    <a:pt x="343"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1"/>
            <p:cNvSpPr>
              <a:spLocks/>
            </p:cNvSpPr>
            <p:nvPr/>
          </p:nvSpPr>
          <p:spPr bwMode="auto">
            <a:xfrm>
              <a:off x="986" y="2395"/>
              <a:ext cx="5" cy="35"/>
            </a:xfrm>
            <a:custGeom>
              <a:avLst/>
              <a:gdLst>
                <a:gd name="T0" fmla="*/ 11 w 11"/>
                <a:gd name="T1" fmla="*/ 70 h 70"/>
                <a:gd name="T2" fmla="*/ 9 w 11"/>
                <a:gd name="T3" fmla="*/ 2 h 70"/>
                <a:gd name="T4" fmla="*/ 8 w 11"/>
                <a:gd name="T5" fmla="*/ 2 h 70"/>
                <a:gd name="T6" fmla="*/ 5 w 11"/>
                <a:gd name="T7" fmla="*/ 0 h 70"/>
                <a:gd name="T8" fmla="*/ 3 w 11"/>
                <a:gd name="T9" fmla="*/ 0 h 70"/>
                <a:gd name="T10" fmla="*/ 0 w 11"/>
                <a:gd name="T11" fmla="*/ 0 h 70"/>
                <a:gd name="T12" fmla="*/ 9 w 11"/>
                <a:gd name="T13" fmla="*/ 70 h 70"/>
                <a:gd name="T14" fmla="*/ 9 w 11"/>
                <a:gd name="T15" fmla="*/ 70 h 70"/>
                <a:gd name="T16" fmla="*/ 9 w 11"/>
                <a:gd name="T17" fmla="*/ 70 h 70"/>
                <a:gd name="T18" fmla="*/ 9 w 11"/>
                <a:gd name="T19" fmla="*/ 70 h 70"/>
                <a:gd name="T20" fmla="*/ 11 w 11"/>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0">
                  <a:moveTo>
                    <a:pt x="11" y="70"/>
                  </a:moveTo>
                  <a:lnTo>
                    <a:pt x="9" y="2"/>
                  </a:lnTo>
                  <a:lnTo>
                    <a:pt x="8" y="2"/>
                  </a:lnTo>
                  <a:lnTo>
                    <a:pt x="5" y="0"/>
                  </a:lnTo>
                  <a:lnTo>
                    <a:pt x="3" y="0"/>
                  </a:lnTo>
                  <a:lnTo>
                    <a:pt x="0" y="0"/>
                  </a:lnTo>
                  <a:lnTo>
                    <a:pt x="9" y="70"/>
                  </a:lnTo>
                  <a:lnTo>
                    <a:pt x="9" y="70"/>
                  </a:lnTo>
                  <a:lnTo>
                    <a:pt x="9" y="70"/>
                  </a:lnTo>
                  <a:lnTo>
                    <a:pt x="9" y="70"/>
                  </a:lnTo>
                  <a:lnTo>
                    <a:pt x="1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Rectangle 12"/>
            <p:cNvSpPr>
              <a:spLocks noChangeArrowheads="1"/>
            </p:cNvSpPr>
            <p:nvPr/>
          </p:nvSpPr>
          <p:spPr bwMode="auto">
            <a:xfrm>
              <a:off x="1163" y="2768"/>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3"/>
            <p:cNvSpPr>
              <a:spLocks/>
            </p:cNvSpPr>
            <p:nvPr/>
          </p:nvSpPr>
          <p:spPr bwMode="auto">
            <a:xfrm>
              <a:off x="766" y="2398"/>
              <a:ext cx="584" cy="625"/>
            </a:xfrm>
            <a:custGeom>
              <a:avLst/>
              <a:gdLst>
                <a:gd name="T0" fmla="*/ 1047 w 1168"/>
                <a:gd name="T1" fmla="*/ 931 h 1250"/>
                <a:gd name="T2" fmla="*/ 1048 w 1168"/>
                <a:gd name="T3" fmla="*/ 809 h 1250"/>
                <a:gd name="T4" fmla="*/ 983 w 1168"/>
                <a:gd name="T5" fmla="*/ 721 h 1250"/>
                <a:gd name="T6" fmla="*/ 840 w 1168"/>
                <a:gd name="T7" fmla="*/ 696 h 1250"/>
                <a:gd name="T8" fmla="*/ 781 w 1168"/>
                <a:gd name="T9" fmla="*/ 707 h 1250"/>
                <a:gd name="T10" fmla="*/ 673 w 1168"/>
                <a:gd name="T11" fmla="*/ 437 h 1250"/>
                <a:gd name="T12" fmla="*/ 655 w 1168"/>
                <a:gd name="T13" fmla="*/ 402 h 1250"/>
                <a:gd name="T14" fmla="*/ 993 w 1168"/>
                <a:gd name="T15" fmla="*/ 150 h 1250"/>
                <a:gd name="T16" fmla="*/ 1030 w 1168"/>
                <a:gd name="T17" fmla="*/ 162 h 1250"/>
                <a:gd name="T18" fmla="*/ 1067 w 1168"/>
                <a:gd name="T19" fmla="*/ 145 h 1250"/>
                <a:gd name="T20" fmla="*/ 1080 w 1168"/>
                <a:gd name="T21" fmla="*/ 96 h 1250"/>
                <a:gd name="T22" fmla="*/ 1119 w 1168"/>
                <a:gd name="T23" fmla="*/ 28 h 1250"/>
                <a:gd name="T24" fmla="*/ 1113 w 1168"/>
                <a:gd name="T25" fmla="*/ 2 h 1250"/>
                <a:gd name="T26" fmla="*/ 1028 w 1168"/>
                <a:gd name="T27" fmla="*/ 53 h 1250"/>
                <a:gd name="T28" fmla="*/ 997 w 1168"/>
                <a:gd name="T29" fmla="*/ 62 h 1250"/>
                <a:gd name="T30" fmla="*/ 976 w 1168"/>
                <a:gd name="T31" fmla="*/ 87 h 1250"/>
                <a:gd name="T32" fmla="*/ 974 w 1168"/>
                <a:gd name="T33" fmla="*/ 94 h 1250"/>
                <a:gd name="T34" fmla="*/ 567 w 1168"/>
                <a:gd name="T35" fmla="*/ 340 h 1250"/>
                <a:gd name="T36" fmla="*/ 488 w 1168"/>
                <a:gd name="T37" fmla="*/ 338 h 1250"/>
                <a:gd name="T38" fmla="*/ 412 w 1168"/>
                <a:gd name="T39" fmla="*/ 378 h 1250"/>
                <a:gd name="T40" fmla="*/ 371 w 1168"/>
                <a:gd name="T41" fmla="*/ 449 h 1250"/>
                <a:gd name="T42" fmla="*/ 270 w 1168"/>
                <a:gd name="T43" fmla="*/ 476 h 1250"/>
                <a:gd name="T44" fmla="*/ 173 w 1168"/>
                <a:gd name="T45" fmla="*/ 445 h 1250"/>
                <a:gd name="T46" fmla="*/ 104 w 1168"/>
                <a:gd name="T47" fmla="*/ 361 h 1250"/>
                <a:gd name="T48" fmla="*/ 79 w 1168"/>
                <a:gd name="T49" fmla="*/ 269 h 1250"/>
                <a:gd name="T50" fmla="*/ 91 w 1168"/>
                <a:gd name="T51" fmla="*/ 243 h 1250"/>
                <a:gd name="T52" fmla="*/ 107 w 1168"/>
                <a:gd name="T53" fmla="*/ 181 h 1250"/>
                <a:gd name="T54" fmla="*/ 65 w 1168"/>
                <a:gd name="T55" fmla="*/ 147 h 1250"/>
                <a:gd name="T56" fmla="*/ 25 w 1168"/>
                <a:gd name="T57" fmla="*/ 155 h 1250"/>
                <a:gd name="T58" fmla="*/ 5 w 1168"/>
                <a:gd name="T59" fmla="*/ 221 h 1250"/>
                <a:gd name="T60" fmla="*/ 34 w 1168"/>
                <a:gd name="T61" fmla="*/ 250 h 1250"/>
                <a:gd name="T62" fmla="*/ 51 w 1168"/>
                <a:gd name="T63" fmla="*/ 324 h 1250"/>
                <a:gd name="T64" fmla="*/ 105 w 1168"/>
                <a:gd name="T65" fmla="*/ 432 h 1250"/>
                <a:gd name="T66" fmla="*/ 201 w 1168"/>
                <a:gd name="T67" fmla="*/ 499 h 1250"/>
                <a:gd name="T68" fmla="*/ 327 w 1168"/>
                <a:gd name="T69" fmla="*/ 511 h 1250"/>
                <a:gd name="T70" fmla="*/ 369 w 1168"/>
                <a:gd name="T71" fmla="*/ 540 h 1250"/>
                <a:gd name="T72" fmla="*/ 463 w 1168"/>
                <a:gd name="T73" fmla="*/ 849 h 1250"/>
                <a:gd name="T74" fmla="*/ 378 w 1168"/>
                <a:gd name="T75" fmla="*/ 871 h 1250"/>
                <a:gd name="T76" fmla="*/ 312 w 1168"/>
                <a:gd name="T77" fmla="*/ 940 h 1250"/>
                <a:gd name="T78" fmla="*/ 304 w 1168"/>
                <a:gd name="T79" fmla="*/ 1058 h 1250"/>
                <a:gd name="T80" fmla="*/ 235 w 1168"/>
                <a:gd name="T81" fmla="*/ 1213 h 1250"/>
                <a:gd name="T82" fmla="*/ 221 w 1168"/>
                <a:gd name="T83" fmla="*/ 1230 h 1250"/>
                <a:gd name="T84" fmla="*/ 238 w 1168"/>
                <a:gd name="T85" fmla="*/ 1250 h 1250"/>
                <a:gd name="T86" fmla="*/ 369 w 1168"/>
                <a:gd name="T87" fmla="*/ 1138 h 1250"/>
                <a:gd name="T88" fmla="*/ 337 w 1168"/>
                <a:gd name="T89" fmla="*/ 1007 h 1250"/>
                <a:gd name="T90" fmla="*/ 369 w 1168"/>
                <a:gd name="T91" fmla="*/ 923 h 1250"/>
                <a:gd name="T92" fmla="*/ 443 w 1168"/>
                <a:gd name="T93" fmla="*/ 889 h 1250"/>
                <a:gd name="T94" fmla="*/ 516 w 1168"/>
                <a:gd name="T95" fmla="*/ 940 h 1250"/>
                <a:gd name="T96" fmla="*/ 789 w 1168"/>
                <a:gd name="T97" fmla="*/ 740 h 1250"/>
                <a:gd name="T98" fmla="*/ 800 w 1168"/>
                <a:gd name="T99" fmla="*/ 738 h 1250"/>
                <a:gd name="T100" fmla="*/ 900 w 1168"/>
                <a:gd name="T101" fmla="*/ 733 h 1250"/>
                <a:gd name="T102" fmla="*/ 1008 w 1168"/>
                <a:gd name="T103" fmla="*/ 806 h 1250"/>
                <a:gd name="T104" fmla="*/ 986 w 1168"/>
                <a:gd name="T105" fmla="*/ 1010 h 1250"/>
                <a:gd name="T106" fmla="*/ 1168 w 1168"/>
                <a:gd name="T107" fmla="*/ 982 h 1250"/>
                <a:gd name="T108" fmla="*/ 1156 w 1168"/>
                <a:gd name="T109" fmla="*/ 959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8" h="1250">
                  <a:moveTo>
                    <a:pt x="1148" y="959"/>
                  </a:moveTo>
                  <a:lnTo>
                    <a:pt x="1148" y="959"/>
                  </a:lnTo>
                  <a:lnTo>
                    <a:pt x="1037" y="968"/>
                  </a:lnTo>
                  <a:lnTo>
                    <a:pt x="1047" y="931"/>
                  </a:lnTo>
                  <a:lnTo>
                    <a:pt x="1051" y="897"/>
                  </a:lnTo>
                  <a:lnTo>
                    <a:pt x="1054" y="865"/>
                  </a:lnTo>
                  <a:lnTo>
                    <a:pt x="1053" y="835"/>
                  </a:lnTo>
                  <a:lnTo>
                    <a:pt x="1048" y="809"/>
                  </a:lnTo>
                  <a:lnTo>
                    <a:pt x="1040" y="784"/>
                  </a:lnTo>
                  <a:lnTo>
                    <a:pt x="1028" y="763"/>
                  </a:lnTo>
                  <a:lnTo>
                    <a:pt x="1014" y="744"/>
                  </a:lnTo>
                  <a:lnTo>
                    <a:pt x="983" y="721"/>
                  </a:lnTo>
                  <a:lnTo>
                    <a:pt x="948" y="706"/>
                  </a:lnTo>
                  <a:lnTo>
                    <a:pt x="911" y="698"/>
                  </a:lnTo>
                  <a:lnTo>
                    <a:pt x="874" y="695"/>
                  </a:lnTo>
                  <a:lnTo>
                    <a:pt x="840" y="696"/>
                  </a:lnTo>
                  <a:lnTo>
                    <a:pt x="813" y="699"/>
                  </a:lnTo>
                  <a:lnTo>
                    <a:pt x="793" y="704"/>
                  </a:lnTo>
                  <a:lnTo>
                    <a:pt x="784" y="706"/>
                  </a:lnTo>
                  <a:lnTo>
                    <a:pt x="781" y="707"/>
                  </a:lnTo>
                  <a:lnTo>
                    <a:pt x="778" y="709"/>
                  </a:lnTo>
                  <a:lnTo>
                    <a:pt x="776" y="710"/>
                  </a:lnTo>
                  <a:lnTo>
                    <a:pt x="773" y="713"/>
                  </a:lnTo>
                  <a:lnTo>
                    <a:pt x="673" y="437"/>
                  </a:lnTo>
                  <a:lnTo>
                    <a:pt x="673" y="439"/>
                  </a:lnTo>
                  <a:lnTo>
                    <a:pt x="668" y="425"/>
                  </a:lnTo>
                  <a:lnTo>
                    <a:pt x="662" y="412"/>
                  </a:lnTo>
                  <a:lnTo>
                    <a:pt x="655" y="402"/>
                  </a:lnTo>
                  <a:lnTo>
                    <a:pt x="645" y="391"/>
                  </a:lnTo>
                  <a:lnTo>
                    <a:pt x="980" y="136"/>
                  </a:lnTo>
                  <a:lnTo>
                    <a:pt x="985" y="142"/>
                  </a:lnTo>
                  <a:lnTo>
                    <a:pt x="993" y="150"/>
                  </a:lnTo>
                  <a:lnTo>
                    <a:pt x="999" y="155"/>
                  </a:lnTo>
                  <a:lnTo>
                    <a:pt x="1008" y="159"/>
                  </a:lnTo>
                  <a:lnTo>
                    <a:pt x="1019" y="162"/>
                  </a:lnTo>
                  <a:lnTo>
                    <a:pt x="1030" y="162"/>
                  </a:lnTo>
                  <a:lnTo>
                    <a:pt x="1039" y="161"/>
                  </a:lnTo>
                  <a:lnTo>
                    <a:pt x="1050" y="158"/>
                  </a:lnTo>
                  <a:lnTo>
                    <a:pt x="1059" y="153"/>
                  </a:lnTo>
                  <a:lnTo>
                    <a:pt x="1067" y="145"/>
                  </a:lnTo>
                  <a:lnTo>
                    <a:pt x="1073" y="138"/>
                  </a:lnTo>
                  <a:lnTo>
                    <a:pt x="1079" y="127"/>
                  </a:lnTo>
                  <a:lnTo>
                    <a:pt x="1082" y="111"/>
                  </a:lnTo>
                  <a:lnTo>
                    <a:pt x="1080" y="96"/>
                  </a:lnTo>
                  <a:lnTo>
                    <a:pt x="1076" y="82"/>
                  </a:lnTo>
                  <a:lnTo>
                    <a:pt x="1067" y="70"/>
                  </a:lnTo>
                  <a:lnTo>
                    <a:pt x="1114" y="34"/>
                  </a:lnTo>
                  <a:lnTo>
                    <a:pt x="1119" y="28"/>
                  </a:lnTo>
                  <a:lnTo>
                    <a:pt x="1121" y="22"/>
                  </a:lnTo>
                  <a:lnTo>
                    <a:pt x="1121" y="14"/>
                  </a:lnTo>
                  <a:lnTo>
                    <a:pt x="1118" y="8"/>
                  </a:lnTo>
                  <a:lnTo>
                    <a:pt x="1113" y="2"/>
                  </a:lnTo>
                  <a:lnTo>
                    <a:pt x="1105" y="0"/>
                  </a:lnTo>
                  <a:lnTo>
                    <a:pt x="1099" y="0"/>
                  </a:lnTo>
                  <a:lnTo>
                    <a:pt x="1091" y="3"/>
                  </a:lnTo>
                  <a:lnTo>
                    <a:pt x="1028" y="53"/>
                  </a:lnTo>
                  <a:lnTo>
                    <a:pt x="1020" y="53"/>
                  </a:lnTo>
                  <a:lnTo>
                    <a:pt x="1013" y="54"/>
                  </a:lnTo>
                  <a:lnTo>
                    <a:pt x="1005" y="57"/>
                  </a:lnTo>
                  <a:lnTo>
                    <a:pt x="997" y="62"/>
                  </a:lnTo>
                  <a:lnTo>
                    <a:pt x="991" y="67"/>
                  </a:lnTo>
                  <a:lnTo>
                    <a:pt x="985" y="73"/>
                  </a:lnTo>
                  <a:lnTo>
                    <a:pt x="980" y="79"/>
                  </a:lnTo>
                  <a:lnTo>
                    <a:pt x="976" y="87"/>
                  </a:lnTo>
                  <a:lnTo>
                    <a:pt x="976" y="88"/>
                  </a:lnTo>
                  <a:lnTo>
                    <a:pt x="976" y="90"/>
                  </a:lnTo>
                  <a:lnTo>
                    <a:pt x="974" y="93"/>
                  </a:lnTo>
                  <a:lnTo>
                    <a:pt x="974" y="94"/>
                  </a:lnTo>
                  <a:lnTo>
                    <a:pt x="619" y="366"/>
                  </a:lnTo>
                  <a:lnTo>
                    <a:pt x="602" y="355"/>
                  </a:lnTo>
                  <a:lnTo>
                    <a:pt x="585" y="346"/>
                  </a:lnTo>
                  <a:lnTo>
                    <a:pt x="567" y="340"/>
                  </a:lnTo>
                  <a:lnTo>
                    <a:pt x="548" y="335"/>
                  </a:lnTo>
                  <a:lnTo>
                    <a:pt x="528" y="334"/>
                  </a:lnTo>
                  <a:lnTo>
                    <a:pt x="508" y="335"/>
                  </a:lnTo>
                  <a:lnTo>
                    <a:pt x="488" y="338"/>
                  </a:lnTo>
                  <a:lnTo>
                    <a:pt x="468" y="344"/>
                  </a:lnTo>
                  <a:lnTo>
                    <a:pt x="448" y="354"/>
                  </a:lnTo>
                  <a:lnTo>
                    <a:pt x="429" y="365"/>
                  </a:lnTo>
                  <a:lnTo>
                    <a:pt x="412" y="378"/>
                  </a:lnTo>
                  <a:lnTo>
                    <a:pt x="398" y="394"/>
                  </a:lnTo>
                  <a:lnTo>
                    <a:pt x="386" y="411"/>
                  </a:lnTo>
                  <a:lnTo>
                    <a:pt x="377" y="429"/>
                  </a:lnTo>
                  <a:lnTo>
                    <a:pt x="371" y="449"/>
                  </a:lnTo>
                  <a:lnTo>
                    <a:pt x="366" y="469"/>
                  </a:lnTo>
                  <a:lnTo>
                    <a:pt x="332" y="474"/>
                  </a:lnTo>
                  <a:lnTo>
                    <a:pt x="301" y="476"/>
                  </a:lnTo>
                  <a:lnTo>
                    <a:pt x="270" y="476"/>
                  </a:lnTo>
                  <a:lnTo>
                    <a:pt x="244" y="471"/>
                  </a:lnTo>
                  <a:lnTo>
                    <a:pt x="218" y="465"/>
                  </a:lnTo>
                  <a:lnTo>
                    <a:pt x="195" y="456"/>
                  </a:lnTo>
                  <a:lnTo>
                    <a:pt x="173" y="445"/>
                  </a:lnTo>
                  <a:lnTo>
                    <a:pt x="153" y="429"/>
                  </a:lnTo>
                  <a:lnTo>
                    <a:pt x="133" y="409"/>
                  </a:lnTo>
                  <a:lnTo>
                    <a:pt x="116" y="386"/>
                  </a:lnTo>
                  <a:lnTo>
                    <a:pt x="104" y="361"/>
                  </a:lnTo>
                  <a:lnTo>
                    <a:pt x="94" y="337"/>
                  </a:lnTo>
                  <a:lnTo>
                    <a:pt x="87" y="314"/>
                  </a:lnTo>
                  <a:lnTo>
                    <a:pt x="82" y="290"/>
                  </a:lnTo>
                  <a:lnTo>
                    <a:pt x="79" y="269"/>
                  </a:lnTo>
                  <a:lnTo>
                    <a:pt x="77" y="250"/>
                  </a:lnTo>
                  <a:lnTo>
                    <a:pt x="82" y="249"/>
                  </a:lnTo>
                  <a:lnTo>
                    <a:pt x="87" y="246"/>
                  </a:lnTo>
                  <a:lnTo>
                    <a:pt x="91" y="243"/>
                  </a:lnTo>
                  <a:lnTo>
                    <a:pt x="94" y="240"/>
                  </a:lnTo>
                  <a:lnTo>
                    <a:pt x="107" y="221"/>
                  </a:lnTo>
                  <a:lnTo>
                    <a:pt x="111" y="201"/>
                  </a:lnTo>
                  <a:lnTo>
                    <a:pt x="107" y="181"/>
                  </a:lnTo>
                  <a:lnTo>
                    <a:pt x="94" y="162"/>
                  </a:lnTo>
                  <a:lnTo>
                    <a:pt x="85" y="155"/>
                  </a:lnTo>
                  <a:lnTo>
                    <a:pt x="76" y="150"/>
                  </a:lnTo>
                  <a:lnTo>
                    <a:pt x="65" y="147"/>
                  </a:lnTo>
                  <a:lnTo>
                    <a:pt x="56" y="145"/>
                  </a:lnTo>
                  <a:lnTo>
                    <a:pt x="45" y="147"/>
                  </a:lnTo>
                  <a:lnTo>
                    <a:pt x="34" y="150"/>
                  </a:lnTo>
                  <a:lnTo>
                    <a:pt x="25" y="155"/>
                  </a:lnTo>
                  <a:lnTo>
                    <a:pt x="16" y="162"/>
                  </a:lnTo>
                  <a:lnTo>
                    <a:pt x="3" y="181"/>
                  </a:lnTo>
                  <a:lnTo>
                    <a:pt x="0" y="201"/>
                  </a:lnTo>
                  <a:lnTo>
                    <a:pt x="5" y="221"/>
                  </a:lnTo>
                  <a:lnTo>
                    <a:pt x="16" y="240"/>
                  </a:lnTo>
                  <a:lnTo>
                    <a:pt x="22" y="244"/>
                  </a:lnTo>
                  <a:lnTo>
                    <a:pt x="28" y="249"/>
                  </a:lnTo>
                  <a:lnTo>
                    <a:pt x="34" y="250"/>
                  </a:lnTo>
                  <a:lnTo>
                    <a:pt x="40" y="253"/>
                  </a:lnTo>
                  <a:lnTo>
                    <a:pt x="42" y="273"/>
                  </a:lnTo>
                  <a:lnTo>
                    <a:pt x="45" y="298"/>
                  </a:lnTo>
                  <a:lnTo>
                    <a:pt x="51" y="324"/>
                  </a:lnTo>
                  <a:lnTo>
                    <a:pt x="59" y="351"/>
                  </a:lnTo>
                  <a:lnTo>
                    <a:pt x="71" y="380"/>
                  </a:lnTo>
                  <a:lnTo>
                    <a:pt x="85" y="406"/>
                  </a:lnTo>
                  <a:lnTo>
                    <a:pt x="105" y="432"/>
                  </a:lnTo>
                  <a:lnTo>
                    <a:pt x="128" y="457"/>
                  </a:lnTo>
                  <a:lnTo>
                    <a:pt x="151" y="474"/>
                  </a:lnTo>
                  <a:lnTo>
                    <a:pt x="175" y="488"/>
                  </a:lnTo>
                  <a:lnTo>
                    <a:pt x="201" y="499"/>
                  </a:lnTo>
                  <a:lnTo>
                    <a:pt x="230" y="507"/>
                  </a:lnTo>
                  <a:lnTo>
                    <a:pt x="261" y="511"/>
                  </a:lnTo>
                  <a:lnTo>
                    <a:pt x="292" y="513"/>
                  </a:lnTo>
                  <a:lnTo>
                    <a:pt x="327" y="511"/>
                  </a:lnTo>
                  <a:lnTo>
                    <a:pt x="363" y="507"/>
                  </a:lnTo>
                  <a:lnTo>
                    <a:pt x="364" y="517"/>
                  </a:lnTo>
                  <a:lnTo>
                    <a:pt x="366" y="528"/>
                  </a:lnTo>
                  <a:lnTo>
                    <a:pt x="369" y="540"/>
                  </a:lnTo>
                  <a:lnTo>
                    <a:pt x="374" y="551"/>
                  </a:lnTo>
                  <a:lnTo>
                    <a:pt x="372" y="551"/>
                  </a:lnTo>
                  <a:lnTo>
                    <a:pt x="482" y="848"/>
                  </a:lnTo>
                  <a:lnTo>
                    <a:pt x="463" y="849"/>
                  </a:lnTo>
                  <a:lnTo>
                    <a:pt x="443" y="851"/>
                  </a:lnTo>
                  <a:lnTo>
                    <a:pt x="421" y="855"/>
                  </a:lnTo>
                  <a:lnTo>
                    <a:pt x="400" y="862"/>
                  </a:lnTo>
                  <a:lnTo>
                    <a:pt x="378" y="871"/>
                  </a:lnTo>
                  <a:lnTo>
                    <a:pt x="358" y="883"/>
                  </a:lnTo>
                  <a:lnTo>
                    <a:pt x="340" y="899"/>
                  </a:lnTo>
                  <a:lnTo>
                    <a:pt x="324" y="917"/>
                  </a:lnTo>
                  <a:lnTo>
                    <a:pt x="312" y="940"/>
                  </a:lnTo>
                  <a:lnTo>
                    <a:pt x="303" y="965"/>
                  </a:lnTo>
                  <a:lnTo>
                    <a:pt x="300" y="994"/>
                  </a:lnTo>
                  <a:lnTo>
                    <a:pt x="300" y="1025"/>
                  </a:lnTo>
                  <a:lnTo>
                    <a:pt x="304" y="1058"/>
                  </a:lnTo>
                  <a:lnTo>
                    <a:pt x="313" y="1095"/>
                  </a:lnTo>
                  <a:lnTo>
                    <a:pt x="327" y="1133"/>
                  </a:lnTo>
                  <a:lnTo>
                    <a:pt x="346" y="1175"/>
                  </a:lnTo>
                  <a:lnTo>
                    <a:pt x="235" y="1213"/>
                  </a:lnTo>
                  <a:lnTo>
                    <a:pt x="235" y="1213"/>
                  </a:lnTo>
                  <a:lnTo>
                    <a:pt x="229" y="1217"/>
                  </a:lnTo>
                  <a:lnTo>
                    <a:pt x="224" y="1223"/>
                  </a:lnTo>
                  <a:lnTo>
                    <a:pt x="221" y="1230"/>
                  </a:lnTo>
                  <a:lnTo>
                    <a:pt x="222" y="1238"/>
                  </a:lnTo>
                  <a:lnTo>
                    <a:pt x="225" y="1244"/>
                  </a:lnTo>
                  <a:lnTo>
                    <a:pt x="232" y="1247"/>
                  </a:lnTo>
                  <a:lnTo>
                    <a:pt x="238" y="1250"/>
                  </a:lnTo>
                  <a:lnTo>
                    <a:pt x="246" y="1249"/>
                  </a:lnTo>
                  <a:lnTo>
                    <a:pt x="398" y="1196"/>
                  </a:lnTo>
                  <a:lnTo>
                    <a:pt x="388" y="1176"/>
                  </a:lnTo>
                  <a:lnTo>
                    <a:pt x="369" y="1138"/>
                  </a:lnTo>
                  <a:lnTo>
                    <a:pt x="355" y="1101"/>
                  </a:lnTo>
                  <a:lnTo>
                    <a:pt x="344" y="1067"/>
                  </a:lnTo>
                  <a:lnTo>
                    <a:pt x="338" y="1034"/>
                  </a:lnTo>
                  <a:lnTo>
                    <a:pt x="337" y="1007"/>
                  </a:lnTo>
                  <a:lnTo>
                    <a:pt x="338" y="980"/>
                  </a:lnTo>
                  <a:lnTo>
                    <a:pt x="344" y="959"/>
                  </a:lnTo>
                  <a:lnTo>
                    <a:pt x="355" y="939"/>
                  </a:lnTo>
                  <a:lnTo>
                    <a:pt x="369" y="923"/>
                  </a:lnTo>
                  <a:lnTo>
                    <a:pt x="386" y="909"/>
                  </a:lnTo>
                  <a:lnTo>
                    <a:pt x="403" y="900"/>
                  </a:lnTo>
                  <a:lnTo>
                    <a:pt x="423" y="894"/>
                  </a:lnTo>
                  <a:lnTo>
                    <a:pt x="443" y="889"/>
                  </a:lnTo>
                  <a:lnTo>
                    <a:pt x="462" y="886"/>
                  </a:lnTo>
                  <a:lnTo>
                    <a:pt x="480" y="885"/>
                  </a:lnTo>
                  <a:lnTo>
                    <a:pt x="496" y="885"/>
                  </a:lnTo>
                  <a:lnTo>
                    <a:pt x="516" y="940"/>
                  </a:lnTo>
                  <a:lnTo>
                    <a:pt x="815" y="826"/>
                  </a:lnTo>
                  <a:lnTo>
                    <a:pt x="784" y="740"/>
                  </a:lnTo>
                  <a:lnTo>
                    <a:pt x="787" y="740"/>
                  </a:lnTo>
                  <a:lnTo>
                    <a:pt x="789" y="740"/>
                  </a:lnTo>
                  <a:lnTo>
                    <a:pt x="792" y="740"/>
                  </a:lnTo>
                  <a:lnTo>
                    <a:pt x="793" y="740"/>
                  </a:lnTo>
                  <a:lnTo>
                    <a:pt x="793" y="740"/>
                  </a:lnTo>
                  <a:lnTo>
                    <a:pt x="800" y="738"/>
                  </a:lnTo>
                  <a:lnTo>
                    <a:pt x="817" y="735"/>
                  </a:lnTo>
                  <a:lnTo>
                    <a:pt x="840" y="733"/>
                  </a:lnTo>
                  <a:lnTo>
                    <a:pt x="869" y="732"/>
                  </a:lnTo>
                  <a:lnTo>
                    <a:pt x="900" y="733"/>
                  </a:lnTo>
                  <a:lnTo>
                    <a:pt x="932" y="740"/>
                  </a:lnTo>
                  <a:lnTo>
                    <a:pt x="962" y="752"/>
                  </a:lnTo>
                  <a:lnTo>
                    <a:pt x="986" y="770"/>
                  </a:lnTo>
                  <a:lnTo>
                    <a:pt x="1008" y="806"/>
                  </a:lnTo>
                  <a:lnTo>
                    <a:pt x="1017" y="854"/>
                  </a:lnTo>
                  <a:lnTo>
                    <a:pt x="1013" y="912"/>
                  </a:lnTo>
                  <a:lnTo>
                    <a:pt x="994" y="983"/>
                  </a:lnTo>
                  <a:lnTo>
                    <a:pt x="986" y="1010"/>
                  </a:lnTo>
                  <a:lnTo>
                    <a:pt x="1151" y="996"/>
                  </a:lnTo>
                  <a:lnTo>
                    <a:pt x="1159" y="993"/>
                  </a:lnTo>
                  <a:lnTo>
                    <a:pt x="1165" y="988"/>
                  </a:lnTo>
                  <a:lnTo>
                    <a:pt x="1168" y="982"/>
                  </a:lnTo>
                  <a:lnTo>
                    <a:pt x="1168" y="976"/>
                  </a:lnTo>
                  <a:lnTo>
                    <a:pt x="1167" y="968"/>
                  </a:lnTo>
                  <a:lnTo>
                    <a:pt x="1162" y="962"/>
                  </a:lnTo>
                  <a:lnTo>
                    <a:pt x="1156" y="959"/>
                  </a:lnTo>
                  <a:lnTo>
                    <a:pt x="1148"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6241172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9"/>
                                        </p:tgtEl>
                                        <p:attrNameLst>
                                          <p:attrName>r</p:attrName>
                                        </p:attrNameLst>
                                      </p:cBhvr>
                                    </p:animRo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68" y="2743200"/>
            <a:ext cx="8043864" cy="3429000"/>
          </a:xfrm>
          <a:prstGeom prst="rect">
            <a:avLst/>
          </a:prstGeom>
          <a:effectLst>
            <a:outerShdw blurRad="63500" sx="102000" sy="102000" algn="ctr" rotWithShape="0">
              <a:prstClr val="black">
                <a:alpha val="40000"/>
              </a:prstClr>
            </a:outerShdw>
          </a:effectLst>
        </p:spPr>
      </p:pic>
      <p:sp>
        <p:nvSpPr>
          <p:cNvPr id="9" name="Rounded Rectangle 8"/>
          <p:cNvSpPr/>
          <p:nvPr/>
        </p:nvSpPr>
        <p:spPr>
          <a:xfrm>
            <a:off x="1054100" y="457200"/>
            <a:ext cx="693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prstClr val="black"/>
                </a:solidFill>
              </a:rPr>
              <a:t>Business Services Page</a:t>
            </a:r>
            <a:endParaRPr lang="en-US" sz="4000" dirty="0">
              <a:solidFill>
                <a:prstClr val="black"/>
              </a:solidFill>
            </a:endParaRPr>
          </a:p>
        </p:txBody>
      </p:sp>
      <p:sp>
        <p:nvSpPr>
          <p:cNvPr id="10" name="Rounded Rectangle 9"/>
          <p:cNvSpPr/>
          <p:nvPr/>
        </p:nvSpPr>
        <p:spPr>
          <a:xfrm>
            <a:off x="1714500" y="1905000"/>
            <a:ext cx="5715000"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prstClr val="black"/>
                </a:solidFill>
              </a:rPr>
              <a:t>Contact Info</a:t>
            </a:r>
            <a:endParaRPr lang="en-US" sz="2400" dirty="0">
              <a:solidFill>
                <a:prstClr val="black"/>
              </a:solidFill>
            </a:endParaRPr>
          </a:p>
        </p:txBody>
      </p:sp>
      <p:sp>
        <p:nvSpPr>
          <p:cNvPr id="11"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5"/>
          <p:cNvSpPr>
            <a:spLocks noChangeArrowheads="1"/>
          </p:cNvSpPr>
          <p:nvPr/>
        </p:nvSpPr>
        <p:spPr bwMode="auto">
          <a:xfrm>
            <a:off x="152400" y="1524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41850737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04900" y="457200"/>
            <a:ext cx="693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prstClr val="black"/>
                </a:solidFill>
              </a:rPr>
              <a:t>Business Services Page</a:t>
            </a:r>
            <a:endParaRPr lang="en-US" sz="4000" dirty="0">
              <a:solidFill>
                <a:prstClr val="black"/>
              </a:solidFill>
            </a:endParaRPr>
          </a:p>
        </p:txBody>
      </p:sp>
      <p:sp>
        <p:nvSpPr>
          <p:cNvPr id="11"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5"/>
          <p:cNvSpPr>
            <a:spLocks noChangeArrowheads="1"/>
          </p:cNvSpPr>
          <p:nvPr/>
        </p:nvSpPr>
        <p:spPr bwMode="auto">
          <a:xfrm>
            <a:off x="152400" y="1524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ounded Rectangle 7"/>
          <p:cNvSpPr/>
          <p:nvPr/>
        </p:nvSpPr>
        <p:spPr>
          <a:xfrm>
            <a:off x="1714500" y="1828800"/>
            <a:ext cx="5715000"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prstClr val="black"/>
                </a:solidFill>
              </a:rPr>
              <a:t>Department Responsibilities</a:t>
            </a:r>
          </a:p>
        </p:txBody>
      </p:sp>
      <p:sp>
        <p:nvSpPr>
          <p:cNvPr id="3" name="Rounded Rectangle 2"/>
          <p:cNvSpPr/>
          <p:nvPr/>
        </p:nvSpPr>
        <p:spPr>
          <a:xfrm>
            <a:off x="609600" y="2590800"/>
            <a:ext cx="7924800" cy="3733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smtClean="0">
                <a:solidFill>
                  <a:prstClr val="black"/>
                </a:solidFill>
              </a:rPr>
              <a:t>Dave Wuebben</a:t>
            </a:r>
            <a:r>
              <a:rPr lang="en-US" dirty="0" smtClean="0">
                <a:solidFill>
                  <a:prstClr val="black"/>
                </a:solidFill>
              </a:rPr>
              <a:t> – School District Business, Budget, HR</a:t>
            </a:r>
          </a:p>
          <a:p>
            <a:pPr algn="ctr"/>
            <a:endParaRPr lang="en-US" b="1" u="sng" dirty="0" smtClean="0">
              <a:solidFill>
                <a:prstClr val="black"/>
              </a:solidFill>
            </a:endParaRPr>
          </a:p>
          <a:p>
            <a:pPr algn="ctr"/>
            <a:r>
              <a:rPr lang="en-US" b="1" u="sng" dirty="0" smtClean="0">
                <a:solidFill>
                  <a:prstClr val="black"/>
                </a:solidFill>
              </a:rPr>
              <a:t>Brenda Bergmann </a:t>
            </a:r>
            <a:r>
              <a:rPr lang="en-US" dirty="0" smtClean="0">
                <a:solidFill>
                  <a:prstClr val="black"/>
                </a:solidFill>
              </a:rPr>
              <a:t>– Benefits/HR/Handbooks/Contracts</a:t>
            </a:r>
          </a:p>
          <a:p>
            <a:pPr algn="ctr"/>
            <a:endParaRPr lang="en-US" b="1" u="sng" dirty="0" smtClean="0">
              <a:solidFill>
                <a:prstClr val="black"/>
              </a:solidFill>
            </a:endParaRPr>
          </a:p>
          <a:p>
            <a:pPr algn="ctr"/>
            <a:r>
              <a:rPr lang="en-US" b="1" u="sng" dirty="0" smtClean="0">
                <a:solidFill>
                  <a:prstClr val="black"/>
                </a:solidFill>
              </a:rPr>
              <a:t>Wendy Wirth </a:t>
            </a:r>
            <a:r>
              <a:rPr lang="en-US" dirty="0" smtClean="0">
                <a:solidFill>
                  <a:prstClr val="black"/>
                </a:solidFill>
              </a:rPr>
              <a:t>– Payroll/Sick-Personal – Teachers/Skyward EA</a:t>
            </a:r>
          </a:p>
          <a:p>
            <a:pPr algn="ctr"/>
            <a:endParaRPr lang="en-US" b="1" u="sng" dirty="0" smtClean="0">
              <a:solidFill>
                <a:prstClr val="black"/>
              </a:solidFill>
            </a:endParaRPr>
          </a:p>
          <a:p>
            <a:pPr algn="ctr"/>
            <a:r>
              <a:rPr lang="en-US" b="1" u="sng" dirty="0" smtClean="0">
                <a:solidFill>
                  <a:prstClr val="black"/>
                </a:solidFill>
              </a:rPr>
              <a:t>Helen Johnson </a:t>
            </a:r>
            <a:r>
              <a:rPr lang="en-US" dirty="0" smtClean="0">
                <a:solidFill>
                  <a:prstClr val="black"/>
                </a:solidFill>
              </a:rPr>
              <a:t>– AP/Receivable/PO/Employee Reimbursements</a:t>
            </a:r>
          </a:p>
          <a:p>
            <a:pPr algn="ctr"/>
            <a:endParaRPr lang="en-US" b="1" u="sng" dirty="0" smtClean="0">
              <a:solidFill>
                <a:prstClr val="black"/>
              </a:solidFill>
            </a:endParaRPr>
          </a:p>
          <a:p>
            <a:pPr algn="ctr"/>
            <a:r>
              <a:rPr lang="en-US" b="1" u="sng" dirty="0" smtClean="0">
                <a:solidFill>
                  <a:prstClr val="black"/>
                </a:solidFill>
              </a:rPr>
              <a:t>Sherry </a:t>
            </a:r>
            <a:r>
              <a:rPr lang="en-US" b="1" u="sng" dirty="0" err="1" smtClean="0">
                <a:solidFill>
                  <a:prstClr val="black"/>
                </a:solidFill>
              </a:rPr>
              <a:t>LaCosse</a:t>
            </a:r>
            <a:r>
              <a:rPr lang="en-US" dirty="0" smtClean="0">
                <a:solidFill>
                  <a:prstClr val="black"/>
                </a:solidFill>
              </a:rPr>
              <a:t>– HR/Employment Opportunities/Facilities</a:t>
            </a:r>
          </a:p>
          <a:p>
            <a:pPr algn="ctr"/>
            <a:endParaRPr lang="en-US" b="1" u="sng" dirty="0" smtClean="0">
              <a:solidFill>
                <a:prstClr val="black"/>
              </a:solidFill>
            </a:endParaRPr>
          </a:p>
          <a:p>
            <a:pPr algn="ctr"/>
            <a:r>
              <a:rPr lang="en-US" b="1" u="sng" dirty="0" smtClean="0">
                <a:solidFill>
                  <a:prstClr val="black"/>
                </a:solidFill>
              </a:rPr>
              <a:t>Tera </a:t>
            </a:r>
            <a:r>
              <a:rPr lang="en-US" b="1" u="sng" dirty="0">
                <a:solidFill>
                  <a:prstClr val="black"/>
                </a:solidFill>
              </a:rPr>
              <a:t>Mytton</a:t>
            </a:r>
            <a:r>
              <a:rPr lang="en-US" dirty="0">
                <a:solidFill>
                  <a:prstClr val="black"/>
                </a:solidFill>
              </a:rPr>
              <a:t> – Employee Accidents/Flex Spend/Time-off-NON Teaching Staff/Expense Reports /Skyward Financial &amp; EA/OE/3</a:t>
            </a:r>
            <a:r>
              <a:rPr lang="en-US" baseline="30000" dirty="0">
                <a:solidFill>
                  <a:prstClr val="black"/>
                </a:solidFill>
              </a:rPr>
              <a:t>rd</a:t>
            </a:r>
            <a:r>
              <a:rPr lang="en-US" dirty="0">
                <a:solidFill>
                  <a:prstClr val="black"/>
                </a:solidFill>
              </a:rPr>
              <a:t> </a:t>
            </a:r>
            <a:r>
              <a:rPr lang="en-US" dirty="0" smtClean="0">
                <a:solidFill>
                  <a:prstClr val="black"/>
                </a:solidFill>
              </a:rPr>
              <a:t>Friday</a:t>
            </a:r>
            <a:endParaRPr lang="en-US" dirty="0">
              <a:solidFill>
                <a:prstClr val="black"/>
              </a:solidFill>
            </a:endParaRPr>
          </a:p>
          <a:p>
            <a:pPr algn="ctr"/>
            <a:endParaRPr lang="en-US" dirty="0">
              <a:solidFill>
                <a:prstClr val="black"/>
              </a:solidFill>
            </a:endParaRPr>
          </a:p>
        </p:txBody>
      </p:sp>
    </p:spTree>
    <p:extLst>
      <p:ext uri="{BB962C8B-B14F-4D97-AF65-F5344CB8AC3E}">
        <p14:creationId xmlns:p14="http://schemas.microsoft.com/office/powerpoint/2010/main" val="29666559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15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500"/>
                            </p:stCondLst>
                            <p:childTnLst>
                              <p:par>
                                <p:cTn id="27" presetID="2" presetClass="entr" presetSubtype="4" fill="hold" nodeType="afterEffect">
                                  <p:stCondLst>
                                    <p:cond delay="150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500"/>
                            </p:stCondLst>
                            <p:childTnLst>
                              <p:par>
                                <p:cTn id="32" presetID="2" presetClass="entr" presetSubtype="4" fill="hold" nodeType="afterEffect">
                                  <p:stCondLst>
                                    <p:cond delay="150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6" fill="hold">
                            <p:stCondLst>
                              <p:cond delay="8500"/>
                            </p:stCondLst>
                            <p:childTnLst>
                              <p:par>
                                <p:cTn id="37" presetID="2" presetClass="entr" presetSubtype="4" fill="hold" nodeType="afterEffect">
                                  <p:stCondLst>
                                    <p:cond delay="150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762000"/>
            <a:ext cx="86106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What’s the difference between True Time &amp; Time Off?</a:t>
            </a:r>
          </a:p>
        </p:txBody>
      </p:sp>
      <p:sp>
        <p:nvSpPr>
          <p:cNvPr id="3" name="Oval 2"/>
          <p:cNvSpPr/>
          <p:nvPr/>
        </p:nvSpPr>
        <p:spPr>
          <a:xfrm>
            <a:off x="762000" y="2133600"/>
            <a:ext cx="3505200" cy="3048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t>True Time </a:t>
            </a:r>
          </a:p>
          <a:p>
            <a:pPr algn="ctr"/>
            <a:r>
              <a:rPr lang="en-US" dirty="0" smtClean="0"/>
              <a:t>is only for time </a:t>
            </a:r>
            <a:r>
              <a:rPr lang="en-US" b="1" u="sng" dirty="0" smtClean="0"/>
              <a:t>worked</a:t>
            </a:r>
            <a:r>
              <a:rPr lang="en-US" dirty="0" smtClean="0"/>
              <a:t>. </a:t>
            </a:r>
          </a:p>
          <a:p>
            <a:pPr algn="ctr"/>
            <a:r>
              <a:rPr lang="en-US" dirty="0" smtClean="0"/>
              <a:t>If you are not here for any reason, do nothing in True Time.  Do NOT manually enter paid time off in True Time.</a:t>
            </a:r>
            <a:endParaRPr lang="en-US" dirty="0"/>
          </a:p>
        </p:txBody>
      </p:sp>
      <p:sp>
        <p:nvSpPr>
          <p:cNvPr id="4" name="Oval 3"/>
          <p:cNvSpPr/>
          <p:nvPr/>
        </p:nvSpPr>
        <p:spPr>
          <a:xfrm>
            <a:off x="4800600" y="2108200"/>
            <a:ext cx="3505200" cy="3048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t>Time Off </a:t>
            </a:r>
          </a:p>
          <a:p>
            <a:pPr algn="ctr"/>
            <a:r>
              <a:rPr lang="en-US" dirty="0" smtClean="0"/>
              <a:t>is only for </a:t>
            </a:r>
            <a:r>
              <a:rPr lang="en-US" b="1" u="sng" dirty="0" smtClean="0"/>
              <a:t>paid</a:t>
            </a:r>
            <a:r>
              <a:rPr lang="en-US" dirty="0" smtClean="0"/>
              <a:t> time </a:t>
            </a:r>
            <a:r>
              <a:rPr lang="en-US" b="1" u="sng" dirty="0" smtClean="0"/>
              <a:t>away</a:t>
            </a:r>
            <a:r>
              <a:rPr lang="en-US" dirty="0" smtClean="0"/>
              <a:t> from work, i.e., Sick, Personal, Vacation, Jury Duty, Funeral.</a:t>
            </a:r>
          </a:p>
        </p:txBody>
      </p:sp>
      <p:cxnSp>
        <p:nvCxnSpPr>
          <p:cNvPr id="6" name="Straight Arrow Connector 5"/>
          <p:cNvCxnSpPr/>
          <p:nvPr/>
        </p:nvCxnSpPr>
        <p:spPr>
          <a:xfrm flipV="1">
            <a:off x="3581400" y="4114800"/>
            <a:ext cx="16002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Oval 7"/>
          <p:cNvSpPr/>
          <p:nvPr/>
        </p:nvSpPr>
        <p:spPr>
          <a:xfrm>
            <a:off x="1600200" y="5410200"/>
            <a:ext cx="5943600" cy="1295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If you are absent &amp; it is </a:t>
            </a:r>
            <a:r>
              <a:rPr lang="en-US" b="1" u="sng" dirty="0" smtClean="0"/>
              <a:t>unpaid</a:t>
            </a:r>
            <a:r>
              <a:rPr lang="en-US" dirty="0" smtClean="0"/>
              <a:t> Time Off, do nothing in Employee Access!</a:t>
            </a:r>
            <a:endParaRPr lang="en-US" dirty="0"/>
          </a:p>
        </p:txBody>
      </p:sp>
    </p:spTree>
    <p:extLst>
      <p:ext uri="{BB962C8B-B14F-4D97-AF65-F5344CB8AC3E}">
        <p14:creationId xmlns:p14="http://schemas.microsoft.com/office/powerpoint/2010/main" val="24210773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4"/>
                                        </p:tgtEl>
                                        <p:attrNameLst>
                                          <p:attrName>r</p:attrName>
                                        </p:attrNameLst>
                                      </p:cBhvr>
                                    </p:animRot>
                                  </p:childTnLst>
                                </p:cTn>
                              </p:par>
                            </p:childTnLst>
                          </p:cTn>
                        </p:par>
                        <p:par>
                          <p:cTn id="10" fill="hold">
                            <p:stCondLst>
                              <p:cond delay="4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66800" y="457200"/>
            <a:ext cx="693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prstClr val="black"/>
                </a:solidFill>
              </a:rPr>
              <a:t>Key Menu Items</a:t>
            </a:r>
            <a:endParaRPr lang="en-US" sz="4000" dirty="0">
              <a:solidFill>
                <a:prstClr val="black"/>
              </a:solidFill>
            </a:endParaRPr>
          </a:p>
        </p:txBody>
      </p:sp>
      <p:sp>
        <p:nvSpPr>
          <p:cNvPr id="11"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5"/>
          <p:cNvSpPr>
            <a:spLocks noChangeArrowheads="1"/>
          </p:cNvSpPr>
          <p:nvPr/>
        </p:nvSpPr>
        <p:spPr bwMode="auto">
          <a:xfrm>
            <a:off x="152400" y="1524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35" y="2381306"/>
            <a:ext cx="2819757" cy="361894"/>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b="12144"/>
          <a:stretch/>
        </p:blipFill>
        <p:spPr>
          <a:xfrm>
            <a:off x="228600" y="1981200"/>
            <a:ext cx="2895600" cy="4648200"/>
          </a:xfrm>
          <a:prstGeom prst="rect">
            <a:avLst/>
          </a:prstGeom>
        </p:spPr>
      </p:pic>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247" y="4119365"/>
            <a:ext cx="2570732" cy="1786442"/>
          </a:xfrm>
          <a:prstGeom prst="rect">
            <a:avLst/>
          </a:prstGeom>
        </p:spPr>
      </p:pic>
      <p:pic>
        <p:nvPicPr>
          <p:cNvPr id="17" name="Picture 1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478" y="5239287"/>
            <a:ext cx="1769251" cy="397584"/>
          </a:xfrm>
          <a:prstGeom prst="rect">
            <a:avLst/>
          </a:prstGeom>
        </p:spPr>
      </p:pic>
      <p:cxnSp>
        <p:nvCxnSpPr>
          <p:cNvPr id="20" name="Straight Arrow Connector 19"/>
          <p:cNvCxnSpPr/>
          <p:nvPr/>
        </p:nvCxnSpPr>
        <p:spPr>
          <a:xfrm>
            <a:off x="1624906" y="2133600"/>
            <a:ext cx="204317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839338" y="3352800"/>
            <a:ext cx="282874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a:endCxn id="16" idx="1"/>
          </p:cNvCxnSpPr>
          <p:nvPr/>
        </p:nvCxnSpPr>
        <p:spPr>
          <a:xfrm flipV="1">
            <a:off x="1905000" y="5012586"/>
            <a:ext cx="4220247" cy="665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2565053" y="2590800"/>
            <a:ext cx="343568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4480" y="1752568"/>
            <a:ext cx="1829055" cy="1257476"/>
          </a:xfrm>
          <a:prstGeom prst="rect">
            <a:avLst/>
          </a:prstGeom>
        </p:spPr>
      </p:pic>
      <p:pic>
        <p:nvPicPr>
          <p:cNvPr id="18" name="Picture 1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8081" y="3133330"/>
            <a:ext cx="1875083" cy="1972070"/>
          </a:xfrm>
          <a:prstGeom prst="rect">
            <a:avLst/>
          </a:prstGeom>
        </p:spPr>
      </p:pic>
    </p:spTree>
    <p:extLst>
      <p:ext uri="{BB962C8B-B14F-4D97-AF65-F5344CB8AC3E}">
        <p14:creationId xmlns:p14="http://schemas.microsoft.com/office/powerpoint/2010/main" val="9737996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66800" y="457200"/>
            <a:ext cx="6934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prstClr val="black"/>
                </a:solidFill>
              </a:rPr>
              <a:t>Staff Resources</a:t>
            </a:r>
            <a:endParaRPr lang="en-US" sz="4000" dirty="0">
              <a:solidFill>
                <a:prstClr val="black"/>
              </a:solidFill>
            </a:endParaRPr>
          </a:p>
        </p:txBody>
      </p:sp>
      <p:sp>
        <p:nvSpPr>
          <p:cNvPr id="10" name="Rounded Rectangle 9"/>
          <p:cNvSpPr/>
          <p:nvPr/>
        </p:nvSpPr>
        <p:spPr>
          <a:xfrm>
            <a:off x="1676400" y="2209800"/>
            <a:ext cx="5715000" cy="2971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solidFill>
                  <a:prstClr val="black"/>
                </a:solidFill>
              </a:rPr>
              <a:t>Payroll</a:t>
            </a:r>
            <a:endParaRPr lang="en-US" sz="2400" dirty="0">
              <a:solidFill>
                <a:prstClr val="black"/>
              </a:solidFill>
            </a:endParaRPr>
          </a:p>
          <a:p>
            <a:pPr algn="ctr"/>
            <a:r>
              <a:rPr lang="en-US" sz="2400" dirty="0" smtClean="0">
                <a:solidFill>
                  <a:prstClr val="black"/>
                </a:solidFill>
              </a:rPr>
              <a:t>Benefits</a:t>
            </a:r>
            <a:endParaRPr lang="en-US" sz="2400" dirty="0">
              <a:solidFill>
                <a:prstClr val="black"/>
              </a:solidFill>
            </a:endParaRPr>
          </a:p>
          <a:p>
            <a:pPr algn="ctr"/>
            <a:r>
              <a:rPr lang="en-US" sz="2400" dirty="0" smtClean="0">
                <a:solidFill>
                  <a:prstClr val="black"/>
                </a:solidFill>
              </a:rPr>
              <a:t>Workers </a:t>
            </a:r>
            <a:r>
              <a:rPr lang="en-US" sz="2400" dirty="0">
                <a:solidFill>
                  <a:prstClr val="black"/>
                </a:solidFill>
              </a:rPr>
              <a:t>Comp (Employee Accidents)</a:t>
            </a:r>
          </a:p>
          <a:p>
            <a:pPr algn="ctr"/>
            <a:r>
              <a:rPr lang="en-US" sz="2400" dirty="0" smtClean="0">
                <a:solidFill>
                  <a:prstClr val="black"/>
                </a:solidFill>
              </a:rPr>
              <a:t>FMLA</a:t>
            </a:r>
            <a:endParaRPr lang="en-US" sz="2400" dirty="0">
              <a:solidFill>
                <a:prstClr val="black"/>
              </a:solidFill>
            </a:endParaRPr>
          </a:p>
          <a:p>
            <a:pPr algn="ctr"/>
            <a:r>
              <a:rPr lang="en-US" sz="2400" dirty="0" smtClean="0">
                <a:solidFill>
                  <a:prstClr val="black"/>
                </a:solidFill>
              </a:rPr>
              <a:t>EAP </a:t>
            </a:r>
            <a:r>
              <a:rPr lang="en-US" sz="2400" dirty="0">
                <a:solidFill>
                  <a:prstClr val="black"/>
                </a:solidFill>
              </a:rPr>
              <a:t>- Employee Assistance Program</a:t>
            </a:r>
          </a:p>
          <a:p>
            <a:pPr algn="ctr"/>
            <a:r>
              <a:rPr lang="en-US" sz="2400" dirty="0" smtClean="0">
                <a:solidFill>
                  <a:prstClr val="black"/>
                </a:solidFill>
              </a:rPr>
              <a:t>Health </a:t>
            </a:r>
            <a:r>
              <a:rPr lang="en-US" sz="2400" dirty="0">
                <a:solidFill>
                  <a:prstClr val="black"/>
                </a:solidFill>
              </a:rPr>
              <a:t>Insurance Committee</a:t>
            </a:r>
          </a:p>
        </p:txBody>
      </p:sp>
      <p:sp>
        <p:nvSpPr>
          <p:cNvPr id="11"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5"/>
          <p:cNvSpPr>
            <a:spLocks noChangeArrowheads="1"/>
          </p:cNvSpPr>
          <p:nvPr/>
        </p:nvSpPr>
        <p:spPr bwMode="auto">
          <a:xfrm>
            <a:off x="152400" y="1524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3381961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additive="base">
                                        <p:cTn id="4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Payroll</a:t>
            </a:r>
            <a:endParaRPr lang="en-US" sz="4400" dirty="0"/>
          </a:p>
        </p:txBody>
      </p:sp>
      <p:sp>
        <p:nvSpPr>
          <p:cNvPr id="3" name="Rounded Rectangle 2"/>
          <p:cNvSpPr/>
          <p:nvPr/>
        </p:nvSpPr>
        <p:spPr>
          <a:xfrm>
            <a:off x="2590800" y="1828800"/>
            <a:ext cx="6248400" cy="3962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Business Services Contact:  Wendy Wirth Ext. 17153</a:t>
            </a:r>
          </a:p>
          <a:p>
            <a:pPr algn="ctr"/>
            <a:r>
              <a:rPr lang="en-US" dirty="0" smtClean="0">
                <a:solidFill>
                  <a:prstClr val="black"/>
                </a:solidFill>
              </a:rPr>
              <a:t>wendywirth@hasd.org</a:t>
            </a:r>
          </a:p>
          <a:p>
            <a:pPr algn="ctr"/>
            <a:endParaRPr lang="en-US" dirty="0" smtClean="0">
              <a:solidFill>
                <a:prstClr val="black"/>
              </a:solidFill>
            </a:endParaRPr>
          </a:p>
          <a:p>
            <a:pPr algn="ctr"/>
            <a:r>
              <a:rPr lang="en-US" dirty="0" smtClean="0">
                <a:solidFill>
                  <a:prstClr val="black"/>
                </a:solidFill>
              </a:rPr>
              <a:t>Frequently Requested Forms:</a:t>
            </a:r>
          </a:p>
          <a:p>
            <a:pPr marL="285750" indent="-285750" algn="ctr">
              <a:buFont typeface="Arial" pitchFamily="34" charset="0"/>
              <a:buChar char="•"/>
            </a:pPr>
            <a:r>
              <a:rPr lang="en-US" dirty="0" smtClean="0">
                <a:solidFill>
                  <a:prstClr val="black"/>
                </a:solidFill>
              </a:rPr>
              <a:t>Payroll Info Form</a:t>
            </a:r>
          </a:p>
          <a:p>
            <a:pPr marL="285750" indent="-285750" algn="ctr">
              <a:buFont typeface="Arial" pitchFamily="34" charset="0"/>
              <a:buChar char="•"/>
            </a:pPr>
            <a:r>
              <a:rPr lang="en-US" dirty="0" smtClean="0">
                <a:solidFill>
                  <a:prstClr val="black"/>
                </a:solidFill>
              </a:rPr>
              <a:t>Direct Deposit Form</a:t>
            </a:r>
          </a:p>
          <a:p>
            <a:pPr marL="285750" indent="-285750" algn="ctr">
              <a:buFont typeface="Arial" pitchFamily="34" charset="0"/>
              <a:buChar char="•"/>
            </a:pPr>
            <a:r>
              <a:rPr lang="en-US" dirty="0" smtClean="0">
                <a:solidFill>
                  <a:prstClr val="black"/>
                </a:solidFill>
              </a:rPr>
              <a:t>W-4</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2439087" cy="2895600"/>
          </a:xfrm>
          <a:prstGeom prst="rect">
            <a:avLst/>
          </a:prstGeom>
          <a:ln>
            <a:noFill/>
          </a:ln>
          <a:effectLst>
            <a:outerShdw blurRad="292100" dist="139700" dir="2700000" algn="tl" rotWithShape="0">
              <a:srgbClr val="333333">
                <a:alpha val="65000"/>
              </a:srgbClr>
            </a:outerShdw>
          </a:effectLst>
        </p:spPr>
      </p:pic>
      <p:sp>
        <p:nvSpPr>
          <p:cNvPr id="13" name="Line Callout 1 12"/>
          <p:cNvSpPr/>
          <p:nvPr/>
        </p:nvSpPr>
        <p:spPr>
          <a:xfrm>
            <a:off x="304799" y="2374900"/>
            <a:ext cx="2439087" cy="1130300"/>
          </a:xfrm>
          <a:prstGeom prst="borderCallout1">
            <a:avLst>
              <a:gd name="adj1" fmla="val 40775"/>
              <a:gd name="adj2" fmla="val 99605"/>
              <a:gd name="adj3" fmla="val 92268"/>
              <a:gd name="adj4" fmla="val 136267"/>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5481668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Benefits</a:t>
            </a:r>
            <a:endParaRPr lang="en-US" sz="4400" dirty="0"/>
          </a:p>
        </p:txBody>
      </p:sp>
      <p:sp>
        <p:nvSpPr>
          <p:cNvPr id="3" name="Rounded Rectangle 2"/>
          <p:cNvSpPr/>
          <p:nvPr/>
        </p:nvSpPr>
        <p:spPr>
          <a:xfrm>
            <a:off x="2590800" y="1828800"/>
            <a:ext cx="6248400" cy="3962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Business Services Contact:  Brenda Bergmann Ext. 17154</a:t>
            </a:r>
          </a:p>
          <a:p>
            <a:pPr algn="ctr"/>
            <a:r>
              <a:rPr lang="en-US" dirty="0" smtClean="0">
                <a:solidFill>
                  <a:prstClr val="black"/>
                </a:solidFill>
              </a:rPr>
              <a:t>brendabergmann@hasd.org</a:t>
            </a:r>
          </a:p>
          <a:p>
            <a:pPr algn="ctr"/>
            <a:endParaRPr lang="en-US" dirty="0" smtClean="0">
              <a:solidFill>
                <a:prstClr val="black"/>
              </a:solidFill>
            </a:endParaRPr>
          </a:p>
          <a:p>
            <a:pPr marL="285750" indent="-285750" algn="ctr">
              <a:buFont typeface="Arial" pitchFamily="34" charset="0"/>
              <a:buChar char="•"/>
            </a:pPr>
            <a:r>
              <a:rPr lang="en-US" dirty="0" smtClean="0">
                <a:solidFill>
                  <a:prstClr val="black"/>
                </a:solidFill>
              </a:rPr>
              <a:t>Health Insurance</a:t>
            </a:r>
          </a:p>
          <a:p>
            <a:pPr marL="285750" indent="-285750" algn="ctr">
              <a:buFont typeface="Arial" pitchFamily="34" charset="0"/>
              <a:buChar char="•"/>
            </a:pPr>
            <a:r>
              <a:rPr lang="en-US" dirty="0" smtClean="0">
                <a:solidFill>
                  <a:prstClr val="black"/>
                </a:solidFill>
              </a:rPr>
              <a:t>Dental</a:t>
            </a:r>
          </a:p>
          <a:p>
            <a:pPr marL="285750" indent="-285750" algn="ctr">
              <a:buFont typeface="Arial" pitchFamily="34" charset="0"/>
              <a:buChar char="•"/>
            </a:pPr>
            <a:r>
              <a:rPr lang="en-US" dirty="0" smtClean="0">
                <a:solidFill>
                  <a:prstClr val="black"/>
                </a:solidFill>
              </a:rPr>
              <a:t>Flex Spending</a:t>
            </a:r>
          </a:p>
          <a:p>
            <a:pPr marL="285750" indent="-285750" algn="ctr">
              <a:buFont typeface="Arial" pitchFamily="34" charset="0"/>
              <a:buChar char="•"/>
            </a:pPr>
            <a:r>
              <a:rPr lang="en-US" dirty="0" smtClean="0">
                <a:solidFill>
                  <a:prstClr val="black"/>
                </a:solidFill>
              </a:rPr>
              <a:t>Life Insurance</a:t>
            </a:r>
          </a:p>
          <a:p>
            <a:pPr marL="285750" indent="-285750" algn="ctr">
              <a:buFont typeface="Arial" pitchFamily="34" charset="0"/>
              <a:buChar char="•"/>
            </a:pPr>
            <a:r>
              <a:rPr lang="en-US" dirty="0" smtClean="0">
                <a:solidFill>
                  <a:prstClr val="black"/>
                </a:solidFill>
              </a:rPr>
              <a:t>TSA</a:t>
            </a:r>
          </a:p>
          <a:p>
            <a:pPr marL="285750" indent="-285750" algn="ctr">
              <a:buFont typeface="Arial" pitchFamily="34" charset="0"/>
              <a:buChar char="•"/>
            </a:pPr>
            <a:r>
              <a:rPr lang="en-US" dirty="0" smtClean="0">
                <a:solidFill>
                  <a:prstClr val="black"/>
                </a:solidFill>
              </a:rPr>
              <a:t>WRS</a:t>
            </a:r>
          </a:p>
          <a:p>
            <a:pPr marL="285750" indent="-285750" algn="ctr">
              <a:buFont typeface="Arial" pitchFamily="34" charset="0"/>
              <a:buChar char="•"/>
            </a:pPr>
            <a:endParaRPr lang="en-US" dirty="0">
              <a:solidFill>
                <a:prstClr val="black"/>
              </a:solidFill>
            </a:endParaRPr>
          </a:p>
          <a:p>
            <a:pPr marL="285750" indent="-285750" algn="ctr">
              <a:buFont typeface="Arial" pitchFamily="34" charset="0"/>
              <a:buChar char="•"/>
            </a:pPr>
            <a:r>
              <a:rPr lang="en-US" dirty="0" smtClean="0">
                <a:solidFill>
                  <a:prstClr val="black"/>
                </a:solidFill>
              </a:rPr>
              <a:t>FMLA</a:t>
            </a:r>
          </a:p>
          <a:p>
            <a:pPr marL="285750" indent="-285750" algn="ctr">
              <a:buFont typeface="Arial" pitchFamily="34" charset="0"/>
              <a:buChar char="•"/>
            </a:pPr>
            <a:r>
              <a:rPr lang="en-US" dirty="0" smtClean="0">
                <a:solidFill>
                  <a:prstClr val="black"/>
                </a:solidFill>
              </a:rPr>
              <a:t>EAP</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3798"/>
          <a:stretch/>
        </p:blipFill>
        <p:spPr>
          <a:xfrm>
            <a:off x="171691" y="1992392"/>
            <a:ext cx="2419109" cy="3983655"/>
          </a:xfrm>
          <a:prstGeom prst="rect">
            <a:avLst/>
          </a:prstGeom>
          <a:ln>
            <a:noFill/>
          </a:ln>
          <a:effectLst>
            <a:outerShdw blurRad="292100" dist="139700" dir="2700000" algn="tl" rotWithShape="0">
              <a:srgbClr val="333333">
                <a:alpha val="65000"/>
              </a:srgbClr>
            </a:outerShdw>
          </a:effectLst>
        </p:spPr>
      </p:pic>
      <p:sp>
        <p:nvSpPr>
          <p:cNvPr id="12" name="Line Callout 1 11"/>
          <p:cNvSpPr/>
          <p:nvPr/>
        </p:nvSpPr>
        <p:spPr>
          <a:xfrm>
            <a:off x="171691" y="2590800"/>
            <a:ext cx="2419109" cy="2743200"/>
          </a:xfrm>
          <a:prstGeom prst="borderCallout1">
            <a:avLst>
              <a:gd name="adj1" fmla="val 31830"/>
              <a:gd name="adj2" fmla="val 97887"/>
              <a:gd name="adj3" fmla="val 54694"/>
              <a:gd name="adj4" fmla="val 166452"/>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14" name="Straight Connector 13"/>
          <p:cNvCxnSpPr/>
          <p:nvPr/>
        </p:nvCxnSpPr>
        <p:spPr>
          <a:xfrm>
            <a:off x="3276600" y="4724400"/>
            <a:ext cx="5181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8110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Flex Spending</a:t>
            </a:r>
            <a:endParaRPr lang="en-US" sz="4400" dirty="0"/>
          </a:p>
        </p:txBody>
      </p:sp>
      <p:sp>
        <p:nvSpPr>
          <p:cNvPr id="3" name="Rounded Rectangle 2"/>
          <p:cNvSpPr/>
          <p:nvPr/>
        </p:nvSpPr>
        <p:spPr>
          <a:xfrm>
            <a:off x="2590800" y="1828800"/>
            <a:ext cx="6248400" cy="441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Business Services Contact:  Tera Mytton Ext. 17156</a:t>
            </a:r>
          </a:p>
          <a:p>
            <a:pPr algn="ctr"/>
            <a:r>
              <a:rPr lang="en-US" dirty="0" smtClean="0">
                <a:solidFill>
                  <a:prstClr val="black"/>
                </a:solidFill>
              </a:rPr>
              <a:t>teramytton@hasd.org</a:t>
            </a:r>
          </a:p>
          <a:p>
            <a:pPr algn="ctr"/>
            <a:endParaRPr lang="en-US" dirty="0" smtClean="0">
              <a:solidFill>
                <a:prstClr val="black"/>
              </a:solidFill>
            </a:endParaRPr>
          </a:p>
          <a:p>
            <a:pPr algn="ctr"/>
            <a:r>
              <a:rPr lang="en-US" dirty="0" smtClean="0">
                <a:solidFill>
                  <a:prstClr val="black"/>
                </a:solidFill>
              </a:rPr>
              <a:t>The Flexible Benefit Plan allows you to pay for certain Health Related expenses using Pre-Tax Money.  </a:t>
            </a:r>
          </a:p>
          <a:p>
            <a:pPr marL="285750" indent="-285750" algn="ctr">
              <a:buFont typeface="Arial" pitchFamily="34" charset="0"/>
              <a:buChar char="•"/>
            </a:pPr>
            <a:r>
              <a:rPr lang="en-US" dirty="0" smtClean="0">
                <a:solidFill>
                  <a:prstClr val="black"/>
                </a:solidFill>
              </a:rPr>
              <a:t>Prescription Drugs</a:t>
            </a:r>
          </a:p>
          <a:p>
            <a:pPr marL="285750" indent="-285750" algn="ctr">
              <a:buFont typeface="Arial" pitchFamily="34" charset="0"/>
              <a:buChar char="•"/>
            </a:pPr>
            <a:r>
              <a:rPr lang="en-US" dirty="0" smtClean="0">
                <a:solidFill>
                  <a:prstClr val="black"/>
                </a:solidFill>
              </a:rPr>
              <a:t>Glass/Contacts</a:t>
            </a:r>
          </a:p>
          <a:p>
            <a:pPr marL="285750" indent="-285750" algn="ctr">
              <a:buFont typeface="Arial" pitchFamily="34" charset="0"/>
              <a:buChar char="•"/>
            </a:pPr>
            <a:r>
              <a:rPr lang="en-US" dirty="0" smtClean="0">
                <a:solidFill>
                  <a:prstClr val="black"/>
                </a:solidFill>
              </a:rPr>
              <a:t>Dental/Orthodontic</a:t>
            </a:r>
          </a:p>
          <a:p>
            <a:pPr marL="285750" indent="-285750" algn="ctr">
              <a:buFont typeface="Arial" pitchFamily="34" charset="0"/>
              <a:buChar char="•"/>
            </a:pPr>
            <a:r>
              <a:rPr lang="en-US" dirty="0" smtClean="0">
                <a:solidFill>
                  <a:prstClr val="black"/>
                </a:solidFill>
              </a:rPr>
              <a:t>Chiropractic</a:t>
            </a:r>
          </a:p>
          <a:p>
            <a:pPr marL="285750" indent="-285750" algn="ctr">
              <a:buFont typeface="Arial" pitchFamily="34" charset="0"/>
              <a:buChar char="•"/>
            </a:pPr>
            <a:r>
              <a:rPr lang="en-US" dirty="0" smtClean="0">
                <a:solidFill>
                  <a:prstClr val="black"/>
                </a:solidFill>
              </a:rPr>
              <a:t>Certain Daycare Fees</a:t>
            </a:r>
            <a:endParaRPr lang="en-US" dirty="0">
              <a:solidFill>
                <a:prstClr val="black"/>
              </a:solidFill>
            </a:endParaRPr>
          </a:p>
          <a:p>
            <a:pPr algn="ctr"/>
            <a:endParaRPr lang="en-US" dirty="0" smtClean="0">
              <a:solidFill>
                <a:prstClr val="black"/>
              </a:solidFill>
            </a:endParaRPr>
          </a:p>
          <a:p>
            <a:pPr algn="ctr"/>
            <a:endParaRPr lang="en-US" dirty="0" smtClean="0">
              <a:solidFill>
                <a:prstClr val="black"/>
              </a:solidFill>
            </a:endParaRPr>
          </a:p>
          <a:p>
            <a:pPr algn="ctr"/>
            <a:endParaRPr lang="en-US" dirty="0" smtClean="0">
              <a:solidFill>
                <a:prstClr val="black"/>
              </a:solidFill>
            </a:endParaRPr>
          </a:p>
          <a:p>
            <a:pPr algn="ctr"/>
            <a:r>
              <a:rPr lang="en-US" dirty="0" smtClean="0">
                <a:solidFill>
                  <a:prstClr val="black"/>
                </a:solidFill>
              </a:rPr>
              <a:t>Visit our Website for Enrollment Materials for the </a:t>
            </a:r>
          </a:p>
          <a:p>
            <a:pPr algn="ctr"/>
            <a:r>
              <a:rPr lang="en-US" dirty="0" smtClean="0">
                <a:solidFill>
                  <a:prstClr val="black"/>
                </a:solidFill>
              </a:rPr>
              <a:t>2012-13 Plan year</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3798"/>
          <a:stretch/>
        </p:blipFill>
        <p:spPr>
          <a:xfrm>
            <a:off x="171691" y="1992392"/>
            <a:ext cx="2419109" cy="3983655"/>
          </a:xfrm>
          <a:prstGeom prst="rect">
            <a:avLst/>
          </a:prstGeom>
          <a:ln>
            <a:noFill/>
          </a:ln>
          <a:effectLst>
            <a:outerShdw blurRad="292100" dist="139700" dir="2700000" algn="tl" rotWithShape="0">
              <a:srgbClr val="333333">
                <a:alpha val="65000"/>
              </a:srgbClr>
            </a:outerShdw>
          </a:effectLst>
        </p:spPr>
      </p:pic>
      <p:sp>
        <p:nvSpPr>
          <p:cNvPr id="12" name="Line Callout 1 11"/>
          <p:cNvSpPr/>
          <p:nvPr/>
        </p:nvSpPr>
        <p:spPr>
          <a:xfrm>
            <a:off x="171691" y="3429000"/>
            <a:ext cx="2419109" cy="304800"/>
          </a:xfrm>
          <a:prstGeom prst="borderCallout1">
            <a:avLst>
              <a:gd name="adj1" fmla="val 31830"/>
              <a:gd name="adj2" fmla="val 97887"/>
              <a:gd name="adj3" fmla="val 54694"/>
              <a:gd name="adj4" fmla="val 166452"/>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14" name="Straight Connector 13"/>
          <p:cNvCxnSpPr/>
          <p:nvPr/>
        </p:nvCxnSpPr>
        <p:spPr>
          <a:xfrm>
            <a:off x="3276600" y="4724400"/>
            <a:ext cx="5181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213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Work Comp</a:t>
            </a:r>
            <a:endParaRPr lang="en-US" sz="4400" dirty="0"/>
          </a:p>
        </p:txBody>
      </p:sp>
      <p:sp>
        <p:nvSpPr>
          <p:cNvPr id="3" name="Rounded Rectangle 2"/>
          <p:cNvSpPr/>
          <p:nvPr/>
        </p:nvSpPr>
        <p:spPr>
          <a:xfrm>
            <a:off x="2590800" y="1828800"/>
            <a:ext cx="6248400" cy="3962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Business Services Contact:  Tera Mytton Ext. 17156</a:t>
            </a:r>
          </a:p>
          <a:p>
            <a:pPr algn="ctr"/>
            <a:r>
              <a:rPr lang="en-US" dirty="0" smtClean="0">
                <a:solidFill>
                  <a:prstClr val="black"/>
                </a:solidFill>
              </a:rPr>
              <a:t>teramytton@hasd.org</a:t>
            </a:r>
          </a:p>
          <a:p>
            <a:pPr algn="ctr"/>
            <a:endParaRPr lang="en-US" dirty="0">
              <a:solidFill>
                <a:prstClr val="black"/>
              </a:solidFill>
            </a:endParaRPr>
          </a:p>
          <a:p>
            <a:pPr algn="ctr"/>
            <a:r>
              <a:rPr lang="en-US" dirty="0" smtClean="0">
                <a:solidFill>
                  <a:prstClr val="black"/>
                </a:solidFill>
              </a:rPr>
              <a:t>During the upcoming year (12-13) our reporting method will be changing.  Coming soon, </a:t>
            </a:r>
            <a:r>
              <a:rPr lang="en-US" dirty="0" err="1" smtClean="0">
                <a:solidFill>
                  <a:prstClr val="black"/>
                </a:solidFill>
              </a:rPr>
              <a:t>Medcor</a:t>
            </a:r>
            <a:r>
              <a:rPr lang="en-US" dirty="0">
                <a:solidFill>
                  <a:prstClr val="black"/>
                </a:solidFill>
              </a:rPr>
              <a:t> </a:t>
            </a:r>
            <a:r>
              <a:rPr lang="en-US" dirty="0" smtClean="0">
                <a:solidFill>
                  <a:prstClr val="black"/>
                </a:solidFill>
              </a:rPr>
              <a:t>will take over our reporting of work place accidents.  Until that is in place, continue to complete the Employee Accident Form &amp; return to Tera as soon as possible.</a:t>
            </a:r>
          </a:p>
          <a:p>
            <a:pPr algn="ctr"/>
            <a:endParaRPr lang="en-US" dirty="0">
              <a:solidFill>
                <a:prstClr val="black"/>
              </a:solidFill>
            </a:endParaRPr>
          </a:p>
          <a:p>
            <a:pPr algn="ctr"/>
            <a:endParaRPr lang="en-US" dirty="0" smtClean="0">
              <a:solidFill>
                <a:prstClr val="black"/>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95500"/>
            <a:ext cx="2433540" cy="3162300"/>
          </a:xfrm>
          <a:prstGeom prst="rect">
            <a:avLst/>
          </a:prstGeom>
          <a:ln>
            <a:noFill/>
          </a:ln>
          <a:effectLst>
            <a:outerShdw blurRad="292100" dist="139700" dir="2700000" algn="tl" rotWithShape="0">
              <a:srgbClr val="333333">
                <a:alpha val="65000"/>
              </a:srgbClr>
            </a:outerShdw>
          </a:effectLst>
        </p:spPr>
      </p:pic>
      <p:sp>
        <p:nvSpPr>
          <p:cNvPr id="7" name="Line Callout 1 6"/>
          <p:cNvSpPr/>
          <p:nvPr/>
        </p:nvSpPr>
        <p:spPr>
          <a:xfrm>
            <a:off x="171691" y="3505200"/>
            <a:ext cx="2419109" cy="1143000"/>
          </a:xfrm>
          <a:prstGeom prst="borderCallout1">
            <a:avLst>
              <a:gd name="adj1" fmla="val 31830"/>
              <a:gd name="adj2" fmla="val 97887"/>
              <a:gd name="adj3" fmla="val 37479"/>
              <a:gd name="adj4" fmla="val 111428"/>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7207992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329" y="4267200"/>
            <a:ext cx="6094071" cy="170067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3" y="3290812"/>
            <a:ext cx="2525217" cy="143358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Employee Access</a:t>
            </a:r>
            <a:endParaRPr lang="en-US" sz="4400" dirty="0"/>
          </a:p>
        </p:txBody>
      </p:sp>
      <p:sp>
        <p:nvSpPr>
          <p:cNvPr id="3" name="Rounded Rectangle 2"/>
          <p:cNvSpPr/>
          <p:nvPr/>
        </p:nvSpPr>
        <p:spPr>
          <a:xfrm>
            <a:off x="2590800" y="1828800"/>
            <a:ext cx="6248400" cy="39624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Business Services Contact:  Tera Mytton Ext. 17156 or Wendy Wirth Ext. 17153</a:t>
            </a:r>
          </a:p>
          <a:p>
            <a:pPr algn="ctr"/>
            <a:r>
              <a:rPr lang="en-US" dirty="0" smtClean="0">
                <a:solidFill>
                  <a:prstClr val="black"/>
                </a:solidFill>
              </a:rPr>
              <a:t>teramytton@hasd.org; wendywirth@hasd.org</a:t>
            </a:r>
          </a:p>
          <a:p>
            <a:pPr algn="ctr"/>
            <a:endParaRPr lang="en-US" dirty="0">
              <a:solidFill>
                <a:prstClr val="black"/>
              </a:solidFill>
            </a:endParaRPr>
          </a:p>
          <a:p>
            <a:pPr marL="285750" indent="-285750" algn="ctr">
              <a:buFont typeface="Arial" pitchFamily="34" charset="0"/>
              <a:buChar char="•"/>
            </a:pPr>
            <a:r>
              <a:rPr lang="en-US" dirty="0" smtClean="0">
                <a:solidFill>
                  <a:prstClr val="black"/>
                </a:solidFill>
              </a:rPr>
              <a:t>Link to Employee Access &amp; Skyward Financial Website</a:t>
            </a:r>
          </a:p>
          <a:p>
            <a:pPr marL="285750" indent="-285750" algn="ctr">
              <a:buFont typeface="Arial" pitchFamily="34" charset="0"/>
              <a:buChar char="•"/>
            </a:pPr>
            <a:r>
              <a:rPr lang="en-US" dirty="0" smtClean="0">
                <a:solidFill>
                  <a:prstClr val="black"/>
                </a:solidFill>
              </a:rPr>
              <a:t>Tutorials</a:t>
            </a: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smtClean="0">
              <a:solidFill>
                <a:prstClr val="black"/>
              </a:solidFill>
            </a:endParaRPr>
          </a:p>
        </p:txBody>
      </p:sp>
      <p:sp>
        <p:nvSpPr>
          <p:cNvPr id="7" name="Line Callout 1 6"/>
          <p:cNvSpPr/>
          <p:nvPr/>
        </p:nvSpPr>
        <p:spPr>
          <a:xfrm>
            <a:off x="65583" y="3505200"/>
            <a:ext cx="2525217" cy="685800"/>
          </a:xfrm>
          <a:prstGeom prst="borderCallout1">
            <a:avLst>
              <a:gd name="adj1" fmla="val 31830"/>
              <a:gd name="adj2" fmla="val 97887"/>
              <a:gd name="adj3" fmla="val 37479"/>
              <a:gd name="adj4" fmla="val 111428"/>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9521172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22" y="1828800"/>
            <a:ext cx="2458518" cy="3962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Forms/Newsletter</a:t>
            </a:r>
            <a:endParaRPr lang="en-US" sz="4400" dirty="0"/>
          </a:p>
        </p:txBody>
      </p:sp>
      <p:sp>
        <p:nvSpPr>
          <p:cNvPr id="3" name="Rounded Rectangle 2"/>
          <p:cNvSpPr/>
          <p:nvPr/>
        </p:nvSpPr>
        <p:spPr>
          <a:xfrm>
            <a:off x="2590800" y="1828800"/>
            <a:ext cx="6248400" cy="44958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Short cut to frequently requested forms:</a:t>
            </a:r>
          </a:p>
          <a:p>
            <a:pPr marL="285750" indent="-285750" algn="ctr">
              <a:buFont typeface="Arial" pitchFamily="34" charset="0"/>
              <a:buChar char="•"/>
            </a:pPr>
            <a:r>
              <a:rPr lang="en-US" dirty="0" smtClean="0">
                <a:solidFill>
                  <a:prstClr val="black"/>
                </a:solidFill>
              </a:rPr>
              <a:t>Employee/Non-Employee Accident</a:t>
            </a:r>
          </a:p>
          <a:p>
            <a:pPr marL="285750" indent="-285750" algn="ctr">
              <a:buFont typeface="Arial" pitchFamily="34" charset="0"/>
              <a:buChar char="•"/>
            </a:pPr>
            <a:r>
              <a:rPr lang="en-US" dirty="0" smtClean="0">
                <a:solidFill>
                  <a:prstClr val="black"/>
                </a:solidFill>
              </a:rPr>
              <a:t>Direct Deposit &amp; Payroll Info Form</a:t>
            </a:r>
          </a:p>
          <a:p>
            <a:pPr marL="285750" indent="-285750" algn="ctr">
              <a:buFont typeface="Arial" pitchFamily="34" charset="0"/>
              <a:buChar char="•"/>
            </a:pPr>
            <a:r>
              <a:rPr lang="en-US" dirty="0" smtClean="0">
                <a:solidFill>
                  <a:prstClr val="black"/>
                </a:solidFill>
              </a:rPr>
              <a:t>W-4</a:t>
            </a:r>
          </a:p>
          <a:p>
            <a:pPr marL="285750" indent="-285750" algn="ctr">
              <a:buFont typeface="Arial" pitchFamily="34" charset="0"/>
              <a:buChar char="•"/>
            </a:pPr>
            <a:r>
              <a:rPr lang="en-US" dirty="0" smtClean="0">
                <a:solidFill>
                  <a:prstClr val="black"/>
                </a:solidFill>
              </a:rPr>
              <a:t>DBS Flex Reimbursement</a:t>
            </a:r>
          </a:p>
          <a:p>
            <a:pPr marL="285750" indent="-285750" algn="ctr">
              <a:buFont typeface="Arial" pitchFamily="34" charset="0"/>
              <a:buChar char="•"/>
            </a:pPr>
            <a:r>
              <a:rPr lang="en-US" dirty="0" smtClean="0">
                <a:solidFill>
                  <a:prstClr val="black"/>
                </a:solidFill>
              </a:rPr>
              <a:t>Employee Expense/Mileage Reimbursement</a:t>
            </a:r>
          </a:p>
          <a:p>
            <a:pPr marL="285750" indent="-285750" algn="ctr">
              <a:buFont typeface="Arial" pitchFamily="34" charset="0"/>
              <a:buChar char="•"/>
            </a:pPr>
            <a:endParaRPr lang="en-US" dirty="0">
              <a:solidFill>
                <a:prstClr val="black"/>
              </a:solidFill>
            </a:endParaRPr>
          </a:p>
          <a:p>
            <a:pPr marL="285750" indent="-285750" algn="ctr">
              <a:buFont typeface="Arial" pitchFamily="34" charset="0"/>
              <a:buChar char="•"/>
            </a:pPr>
            <a:endParaRPr lang="en-US" dirty="0" smtClean="0">
              <a:solidFill>
                <a:prstClr val="black"/>
              </a:solidFill>
            </a:endParaRPr>
          </a:p>
          <a:p>
            <a:pPr marL="285750" indent="-285750" algn="ctr">
              <a:buFont typeface="Arial" pitchFamily="34" charset="0"/>
              <a:buChar char="•"/>
            </a:pPr>
            <a:endParaRPr lang="en-US" dirty="0" smtClean="0">
              <a:solidFill>
                <a:prstClr val="black"/>
              </a:solidFill>
            </a:endParaRPr>
          </a:p>
          <a:p>
            <a:pPr marL="285750" indent="-285750" algn="ctr">
              <a:buFont typeface="Arial" pitchFamily="34" charset="0"/>
              <a:buChar char="•"/>
            </a:pPr>
            <a:endParaRPr lang="en-US" dirty="0" smtClean="0">
              <a:solidFill>
                <a:prstClr val="black"/>
              </a:solidFill>
            </a:endParaRPr>
          </a:p>
          <a:p>
            <a:pPr marL="285750" indent="-285750" algn="ctr">
              <a:buFont typeface="Arial" pitchFamily="34" charset="0"/>
              <a:buChar char="•"/>
            </a:pPr>
            <a:endParaRPr lang="en-US" dirty="0">
              <a:solidFill>
                <a:prstClr val="black"/>
              </a:solidFill>
            </a:endParaRPr>
          </a:p>
          <a:p>
            <a:pPr marL="285750" indent="-285750" algn="ctr">
              <a:buFont typeface="Arial" pitchFamily="34" charset="0"/>
              <a:buChar char="•"/>
            </a:pPr>
            <a:r>
              <a:rPr lang="en-US" dirty="0" smtClean="0">
                <a:solidFill>
                  <a:prstClr val="black"/>
                </a:solidFill>
              </a:rPr>
              <a:t>Business Office Newsletter</a:t>
            </a:r>
          </a:p>
        </p:txBody>
      </p:sp>
      <p:sp>
        <p:nvSpPr>
          <p:cNvPr id="7" name="Line Callout 1 6"/>
          <p:cNvSpPr/>
          <p:nvPr/>
        </p:nvSpPr>
        <p:spPr>
          <a:xfrm>
            <a:off x="328914" y="2794322"/>
            <a:ext cx="2451652" cy="2692078"/>
          </a:xfrm>
          <a:prstGeom prst="borderCallout1">
            <a:avLst>
              <a:gd name="adj1" fmla="val 31830"/>
              <a:gd name="adj2" fmla="val 97887"/>
              <a:gd name="adj3" fmla="val 32038"/>
              <a:gd name="adj4" fmla="val 143706"/>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 name="Line Callout 1 8"/>
          <p:cNvSpPr/>
          <p:nvPr/>
        </p:nvSpPr>
        <p:spPr>
          <a:xfrm>
            <a:off x="328915" y="5486400"/>
            <a:ext cx="2451652" cy="304800"/>
          </a:xfrm>
          <a:prstGeom prst="borderCallout1">
            <a:avLst>
              <a:gd name="adj1" fmla="val 31830"/>
              <a:gd name="adj2" fmla="val 97887"/>
              <a:gd name="adj3" fmla="val 29960"/>
              <a:gd name="adj4" fmla="val 147484"/>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104529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1000"/>
                            </p:stCondLst>
                            <p:childTnLst>
                              <p:par>
                                <p:cTn id="14" presetID="26" presetClass="emph" presetSubtype="0" fill="hold" grpId="0" nodeType="after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6" y="4776154"/>
            <a:ext cx="2424644" cy="752526"/>
          </a:xfrm>
          <a:prstGeom prst="rect">
            <a:avLst/>
          </a:prstGeom>
          <a:ln>
            <a:noFill/>
          </a:ln>
          <a:effectLst>
            <a:outerShdw blurRad="292100" dist="139700" dir="2700000" algn="tl" rotWithShape="0">
              <a:srgbClr val="333333">
                <a:alpha val="65000"/>
              </a:srgbClr>
            </a:outerShdw>
          </a:effectLst>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75" y="2287928"/>
            <a:ext cx="2470767" cy="197927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764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200" dirty="0" smtClean="0"/>
              <a:t>Open Enrollment/Student Accident Insurance</a:t>
            </a:r>
            <a:endParaRPr lang="en-US" sz="3200" dirty="0"/>
          </a:p>
        </p:txBody>
      </p:sp>
      <p:sp>
        <p:nvSpPr>
          <p:cNvPr id="3" name="Rounded Rectangle 2"/>
          <p:cNvSpPr/>
          <p:nvPr/>
        </p:nvSpPr>
        <p:spPr>
          <a:xfrm>
            <a:off x="2590800" y="1828800"/>
            <a:ext cx="6248400" cy="44958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prstClr val="black"/>
                </a:solidFill>
              </a:rPr>
              <a:t>Open Enrollment: </a:t>
            </a:r>
          </a:p>
          <a:p>
            <a:pPr algn="ctr"/>
            <a:r>
              <a:rPr lang="en-US" dirty="0" smtClean="0">
                <a:solidFill>
                  <a:prstClr val="black"/>
                </a:solidFill>
              </a:rPr>
              <a:t>Helpful information, dates &amp; links for Parents or Staff with questions.  Please direct Parents to this informative page.</a:t>
            </a:r>
          </a:p>
          <a:p>
            <a:pPr algn="ctr"/>
            <a:endParaRPr lang="en-US" dirty="0">
              <a:solidFill>
                <a:prstClr val="black"/>
              </a:solidFill>
            </a:endParaRPr>
          </a:p>
          <a:p>
            <a:pPr algn="ctr"/>
            <a:endParaRPr lang="en-US" dirty="0">
              <a:solidFill>
                <a:prstClr val="black"/>
              </a:solidFill>
            </a:endParaRPr>
          </a:p>
          <a:p>
            <a:pPr algn="ctr"/>
            <a:r>
              <a:rPr lang="en-US" dirty="0" smtClean="0">
                <a:solidFill>
                  <a:prstClr val="black"/>
                </a:solidFill>
              </a:rPr>
              <a:t>Student Accident Insurance:</a:t>
            </a:r>
          </a:p>
          <a:p>
            <a:pPr algn="ctr"/>
            <a:r>
              <a:rPr lang="en-US" dirty="0" smtClean="0">
                <a:solidFill>
                  <a:prstClr val="black"/>
                </a:solidFill>
              </a:rPr>
              <a:t>Claim Form, to be filled out by School personnel – secretary, health aide or nurse.  Parents are responsible for submitting claims.  </a:t>
            </a:r>
          </a:p>
          <a:p>
            <a:pPr algn="ctr"/>
            <a:r>
              <a:rPr lang="en-US" dirty="0" smtClean="0">
                <a:solidFill>
                  <a:prstClr val="black"/>
                </a:solidFill>
              </a:rPr>
              <a:t>Questions regarding submitting or following up on a claim should contact our Student Accident Carrier – Student Assurance Services.</a:t>
            </a:r>
          </a:p>
        </p:txBody>
      </p:sp>
      <p:sp>
        <p:nvSpPr>
          <p:cNvPr id="7" name="Line Callout 1 6"/>
          <p:cNvSpPr/>
          <p:nvPr/>
        </p:nvSpPr>
        <p:spPr>
          <a:xfrm>
            <a:off x="139148" y="2287928"/>
            <a:ext cx="2451652" cy="1981199"/>
          </a:xfrm>
          <a:prstGeom prst="borderCallout1">
            <a:avLst>
              <a:gd name="adj1" fmla="val 31830"/>
              <a:gd name="adj2" fmla="val 97887"/>
              <a:gd name="adj3" fmla="val 32038"/>
              <a:gd name="adj4" fmla="val 108297"/>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 name="Line Callout 1 8"/>
          <p:cNvSpPr/>
          <p:nvPr/>
        </p:nvSpPr>
        <p:spPr>
          <a:xfrm>
            <a:off x="146153" y="4776154"/>
            <a:ext cx="2444647" cy="752526"/>
          </a:xfrm>
          <a:prstGeom prst="borderCallout1">
            <a:avLst>
              <a:gd name="adj1" fmla="val 31830"/>
              <a:gd name="adj2" fmla="val 97887"/>
              <a:gd name="adj3" fmla="val 31498"/>
              <a:gd name="adj4" fmla="val 116960"/>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54152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1000"/>
                            </p:stCondLst>
                            <p:childTnLst>
                              <p:par>
                                <p:cTn id="14" presetID="26" presetClass="emph" presetSubtype="0" fill="hold" grpId="0" nodeType="after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0" y="2209800"/>
            <a:ext cx="6553200" cy="2743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The preceding slides will be available on the Business Office Webpage for future reference or clarification.</a:t>
            </a:r>
          </a:p>
          <a:p>
            <a:pPr algn="ctr"/>
            <a:endParaRPr lang="en-US" sz="2800" dirty="0"/>
          </a:p>
          <a:p>
            <a:pPr algn="ctr"/>
            <a:r>
              <a:rPr lang="en-US" sz="2800"/>
              <a:t>http://www.hasd.org/businessservices/staffresources.cfm</a:t>
            </a:r>
            <a:endParaRPr lang="en-US" sz="2800" dirty="0"/>
          </a:p>
        </p:txBody>
      </p:sp>
    </p:spTree>
    <p:extLst>
      <p:ext uri="{BB962C8B-B14F-4D97-AF65-F5344CB8AC3E}">
        <p14:creationId xmlns:p14="http://schemas.microsoft.com/office/powerpoint/2010/main" val="3422410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2889"/>
            <a:ext cx="6185526"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457200"/>
            <a:ext cx="7162800" cy="990600"/>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t>Changes to Employee Access </a:t>
            </a:r>
            <a:endParaRPr lang="en-US" sz="4400" dirty="0"/>
          </a:p>
        </p:txBody>
      </p:sp>
      <p:sp>
        <p:nvSpPr>
          <p:cNvPr id="5" name="Content Placeholder 2"/>
          <p:cNvSpPr>
            <a:spLocks noGrp="1"/>
          </p:cNvSpPr>
          <p:nvPr>
            <p:ph idx="1"/>
          </p:nvPr>
        </p:nvSpPr>
        <p:spPr>
          <a:xfrm>
            <a:off x="1905000" y="3321845"/>
            <a:ext cx="6184900" cy="2469355"/>
          </a:xfrm>
          <a:prstGeom prst="irregularSeal2">
            <a:avLst/>
          </a:prstGeom>
        </p:spPr>
        <p:style>
          <a:lnRef idx="0">
            <a:schemeClr val="accent3"/>
          </a:lnRef>
          <a:fillRef idx="3">
            <a:schemeClr val="accent3"/>
          </a:fillRef>
          <a:effectRef idx="3">
            <a:schemeClr val="accent3"/>
          </a:effectRef>
          <a:fontRef idx="minor">
            <a:schemeClr val="lt1"/>
          </a:fontRef>
        </p:style>
        <p:txBody>
          <a:bodyPr>
            <a:noAutofit/>
          </a:bodyPr>
          <a:lstStyle/>
          <a:p>
            <a:pPr marL="393192" lvl="1" indent="0" algn="ctr">
              <a:buNone/>
            </a:pPr>
            <a:r>
              <a:rPr lang="en-US" sz="1600" dirty="0" smtClean="0">
                <a:solidFill>
                  <a:schemeClr val="tx1"/>
                </a:solidFill>
              </a:rPr>
              <a:t>October 2012….the front page of Employee Access will be changing, from this view to….</a:t>
            </a:r>
            <a:endParaRPr lang="en-US" sz="1600" dirty="0">
              <a:solidFill>
                <a:schemeClr val="tx1"/>
              </a:solidFill>
            </a:endParaRPr>
          </a:p>
        </p:txBody>
      </p:sp>
      <p:sp>
        <p:nvSpPr>
          <p:cNvPr id="3" name="Rounded Rectangle 2"/>
          <p:cNvSpPr/>
          <p:nvPr/>
        </p:nvSpPr>
        <p:spPr>
          <a:xfrm>
            <a:off x="304800" y="1371600"/>
            <a:ext cx="1600200" cy="3962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Changes affect both True Time &amp; Time Off Screens &amp; access. The next two screens are focused on True Time but can be applied to Time Off as well.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7" presetClass="emph" presetSubtype="0" fill="remove" grpId="0" nodeType="afterEffect">
                                  <p:stCondLst>
                                    <p:cond delay="0"/>
                                  </p:stCondLst>
                                  <p:childTnLst>
                                    <p:animClr clrSpc="rgb" dir="cw">
                                      <p:cBhvr override="childStyle">
                                        <p:cTn id="16" dur="250" autoRev="1" fill="remove"/>
                                        <p:tgtEl>
                                          <p:spTgt spid="5">
                                            <p:bg/>
                                          </p:spTgt>
                                        </p:tgtEl>
                                        <p:attrNameLst>
                                          <p:attrName>style.color</p:attrName>
                                        </p:attrNameLst>
                                      </p:cBhvr>
                                      <p:to>
                                        <a:schemeClr val="bg1"/>
                                      </p:to>
                                    </p:animClr>
                                    <p:animClr clrSpc="rgb" dir="cw">
                                      <p:cBhvr>
                                        <p:cTn id="17" dur="250" autoRev="1" fill="remove"/>
                                        <p:tgtEl>
                                          <p:spTgt spid="5">
                                            <p:bg/>
                                          </p:spTgt>
                                        </p:tgtEl>
                                        <p:attrNameLst>
                                          <p:attrName>fillcolor</p:attrName>
                                        </p:attrNameLst>
                                      </p:cBhvr>
                                      <p:to>
                                        <a:schemeClr val="bg1"/>
                                      </p:to>
                                    </p:animClr>
                                    <p:set>
                                      <p:cBhvr>
                                        <p:cTn id="18" dur="250" autoRev="1" fill="remove"/>
                                        <p:tgtEl>
                                          <p:spTgt spid="5">
                                            <p:bg/>
                                          </p:spTgt>
                                        </p:tgtEl>
                                        <p:attrNameLst>
                                          <p:attrName>fill.type</p:attrName>
                                        </p:attrNameLst>
                                      </p:cBhvr>
                                      <p:to>
                                        <p:strVal val="solid"/>
                                      </p:to>
                                    </p:set>
                                    <p:set>
                                      <p:cBhvr>
                                        <p:cTn id="19" dur="250" autoRev="1" fill="remove"/>
                                        <p:tgtEl>
                                          <p:spTgt spid="5">
                                            <p:bg/>
                                          </p:spTgt>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0" nodeType="afterEffect">
                                  <p:stCondLst>
                                    <p:cond delay="0"/>
                                  </p:stCondLst>
                                  <p:childTnLst>
                                    <p:animClr clrSpc="rgb" dir="cw">
                                      <p:cBhvr override="childStyle">
                                        <p:cTn id="22" dur="250" autoRev="1" fill="remove"/>
                                        <p:tgtEl>
                                          <p:spTgt spid="5">
                                            <p:txEl>
                                              <p:pRg st="0" end="0"/>
                                            </p:txEl>
                                          </p:spTgt>
                                        </p:tgtEl>
                                        <p:attrNameLst>
                                          <p:attrName>style.color</p:attrName>
                                        </p:attrNameLst>
                                      </p:cBhvr>
                                      <p:to>
                                        <a:schemeClr val="bg1"/>
                                      </p:to>
                                    </p:animClr>
                                    <p:animClr clrSpc="rgb" dir="cw">
                                      <p:cBhvr>
                                        <p:cTn id="23" dur="250" autoRev="1" fill="remove"/>
                                        <p:tgtEl>
                                          <p:spTgt spid="5">
                                            <p:txEl>
                                              <p:pRg st="0" end="0"/>
                                            </p:txEl>
                                          </p:spTgt>
                                        </p:tgtEl>
                                        <p:attrNameLst>
                                          <p:attrName>fillcolor</p:attrName>
                                        </p:attrNameLst>
                                      </p:cBhvr>
                                      <p:to>
                                        <a:schemeClr val="bg1"/>
                                      </p:to>
                                    </p:animClr>
                                    <p:set>
                                      <p:cBhvr>
                                        <p:cTn id="24" dur="250" autoRev="1" fill="remove"/>
                                        <p:tgtEl>
                                          <p:spTgt spid="5">
                                            <p:txEl>
                                              <p:pRg st="0" end="0"/>
                                            </p:txEl>
                                          </p:spTgt>
                                        </p:tgtEl>
                                        <p:attrNameLst>
                                          <p:attrName>fill.type</p:attrName>
                                        </p:attrNameLst>
                                      </p:cBhvr>
                                      <p:to>
                                        <p:strVal val="solid"/>
                                      </p:to>
                                    </p:set>
                                    <p:set>
                                      <p:cBhvr>
                                        <p:cTn id="25"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1676400" cy="2743200"/>
          </a:xfrm>
          <a:prstGeom prst="roundRect">
            <a:avLst/>
          </a:prstGeo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The Button Rows, will be going away.  They will be replaced with a Desktop View.</a:t>
            </a:r>
            <a:br>
              <a:rPr lang="en-US" dirty="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400800" cy="6372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teramytton\AppData\Local\Microsoft\Windows\Temporary Internet Files\Content.IE5\XKP1MX3M\MC9004338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76844"/>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0424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3535"/>
            <a:ext cx="7134225" cy="638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4038600" y="1104900"/>
            <a:ext cx="762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Left Arrow 6"/>
          <p:cNvSpPr/>
          <p:nvPr/>
        </p:nvSpPr>
        <p:spPr>
          <a:xfrm>
            <a:off x="3041573" y="1896278"/>
            <a:ext cx="762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Explosion 2 7"/>
          <p:cNvSpPr/>
          <p:nvPr/>
        </p:nvSpPr>
        <p:spPr>
          <a:xfrm>
            <a:off x="304800" y="3048000"/>
            <a:ext cx="3117773" cy="3200400"/>
          </a:xfrm>
          <a:prstGeom prst="irregularSeal2">
            <a:avLst/>
          </a:prstGeom>
          <a:effectLst>
            <a:outerShdw blurRad="50800" dist="38100" dir="10800000" algn="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solidFill>
                  <a:schemeClr val="tx1"/>
                </a:solidFill>
              </a:rPr>
              <a:t>Access to Quick Entry Screen is True Time &gt; Quick Entry.  </a:t>
            </a:r>
          </a:p>
          <a:p>
            <a:pPr algn="ctr"/>
            <a:endParaRPr lang="en-US" dirty="0"/>
          </a:p>
        </p:txBody>
      </p:sp>
    </p:spTree>
    <p:extLst>
      <p:ext uri="{BB962C8B-B14F-4D97-AF65-F5344CB8AC3E}">
        <p14:creationId xmlns:p14="http://schemas.microsoft.com/office/powerpoint/2010/main" val="22808089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351" y="1006352"/>
            <a:ext cx="6950793" cy="5208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7543800" y="1909590"/>
            <a:ext cx="762000" cy="1524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Left Arrow 6"/>
          <p:cNvSpPr/>
          <p:nvPr/>
        </p:nvSpPr>
        <p:spPr>
          <a:xfrm>
            <a:off x="6934200" y="2290590"/>
            <a:ext cx="762000" cy="1524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51" y="3886709"/>
            <a:ext cx="4191000" cy="1921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a:off x="7696200" y="4616328"/>
            <a:ext cx="762000" cy="3048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Cloud Callout 4"/>
          <p:cNvSpPr/>
          <p:nvPr/>
        </p:nvSpPr>
        <p:spPr>
          <a:xfrm>
            <a:off x="185451" y="614190"/>
            <a:ext cx="3733800" cy="2590800"/>
          </a:xfrm>
          <a:prstGeom prst="cloudCallout">
            <a:avLst>
              <a:gd name="adj1" fmla="val 36408"/>
              <a:gd name="adj2" fmla="val 63776"/>
            </a:avLst>
          </a:prstGeom>
          <a:effectLst>
            <a:outerShdw blurRad="50800" dist="38100" dir="18900000" algn="b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solidFill>
                  <a:schemeClr val="tx1"/>
                </a:solidFill>
              </a:rPr>
              <a:t>Hints:</a:t>
            </a:r>
          </a:p>
          <a:p>
            <a:pPr algn="ctr"/>
            <a:r>
              <a:rPr lang="en-US" sz="1600" dirty="0">
                <a:solidFill>
                  <a:schemeClr val="tx1"/>
                </a:solidFill>
              </a:rPr>
              <a:t>Adding Quick Entry to your </a:t>
            </a:r>
            <a:r>
              <a:rPr lang="en-US" sz="1600" dirty="0" smtClean="0">
                <a:solidFill>
                  <a:schemeClr val="tx1"/>
                </a:solidFill>
              </a:rPr>
              <a:t>Favorites </a:t>
            </a:r>
            <a:r>
              <a:rPr lang="en-US" sz="1600" dirty="0">
                <a:solidFill>
                  <a:schemeClr val="tx1"/>
                </a:solidFill>
              </a:rPr>
              <a:t>will allow one click access to Quick Entry Screen.  </a:t>
            </a:r>
            <a:endParaRPr lang="en-US" sz="1600" dirty="0" smtClean="0">
              <a:solidFill>
                <a:schemeClr val="tx1"/>
              </a:solidFill>
            </a:endParaRPr>
          </a:p>
          <a:p>
            <a:pPr algn="ctr"/>
            <a:r>
              <a:rPr lang="en-US" sz="1600" dirty="0" smtClean="0">
                <a:solidFill>
                  <a:schemeClr val="tx1"/>
                </a:solidFill>
              </a:rPr>
              <a:t>This </a:t>
            </a:r>
            <a:r>
              <a:rPr lang="en-US" sz="1600" dirty="0">
                <a:solidFill>
                  <a:schemeClr val="tx1"/>
                </a:solidFill>
              </a:rPr>
              <a:t>is true for all screens you </a:t>
            </a:r>
            <a:r>
              <a:rPr lang="en-US" sz="1600" dirty="0" smtClean="0">
                <a:solidFill>
                  <a:schemeClr val="tx1"/>
                </a:solidFill>
              </a:rPr>
              <a:t>frequently use</a:t>
            </a:r>
            <a:r>
              <a:rPr lang="en-US" sz="1600" dirty="0">
                <a:solidFill>
                  <a:schemeClr val="tx1"/>
                </a:solidFill>
              </a:rPr>
              <a:t>.</a:t>
            </a:r>
          </a:p>
          <a:p>
            <a:pPr algn="ctr"/>
            <a:endParaRPr lang="en-US" sz="1600" dirty="0"/>
          </a:p>
        </p:txBody>
      </p:sp>
    </p:spTree>
    <p:extLst>
      <p:ext uri="{BB962C8B-B14F-4D97-AF65-F5344CB8AC3E}">
        <p14:creationId xmlns:p14="http://schemas.microsoft.com/office/powerpoint/2010/main" val="12696989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533400"/>
            <a:ext cx="7620000" cy="1066800"/>
          </a:xfrm>
          <a:prstGeom prst="roundRect">
            <a:avLst/>
          </a:prstGeom>
          <a:solidFill>
            <a:schemeClr val="bg1"/>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After adding Quick Entry to Favorites, it’s one click to the screen:</a:t>
            </a:r>
            <a:endParaRPr lang="en-US" dirty="0"/>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5267"/>
          <a:stretch/>
        </p:blipFill>
        <p:spPr bwMode="auto">
          <a:xfrm>
            <a:off x="974534" y="1748010"/>
            <a:ext cx="7505700" cy="4494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rot="10800000">
            <a:off x="304800" y="3958729"/>
            <a:ext cx="762000" cy="29037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0"/>
            <a:ext cx="1676400" cy="1477328"/>
          </a:xfrm>
          <a:prstGeom prst="rect">
            <a:avLst/>
          </a:prstGeom>
          <a:noFill/>
        </p:spPr>
        <p:txBody>
          <a:bodyPr wrap="square" rtlCol="0">
            <a:spAutoFit/>
          </a:bodyPr>
          <a:lstStyle/>
          <a:p>
            <a:r>
              <a:rPr lang="en-US" dirty="0" smtClean="0"/>
              <a:t>To begin your record for the CURRENT day.  Click IN.  </a:t>
            </a:r>
          </a:p>
          <a:p>
            <a:endParaRPr lang="en-US"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185"/>
          <a:stretch/>
        </p:blipFill>
        <p:spPr bwMode="auto">
          <a:xfrm>
            <a:off x="2470533" y="1447800"/>
            <a:ext cx="6343650" cy="4742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rot="10800000">
            <a:off x="2306198" y="2925203"/>
            <a:ext cx="762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Rounded Rectangle 10"/>
          <p:cNvSpPr/>
          <p:nvPr/>
        </p:nvSpPr>
        <p:spPr>
          <a:xfrm>
            <a:off x="381000" y="2819400"/>
            <a:ext cx="1905000" cy="37338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tx1"/>
                </a:solidFill>
              </a:rPr>
              <a:t>If you are punching in late because you were interrupted, or otherwise detained, still click IN button, then edit start time.</a:t>
            </a:r>
          </a:p>
          <a:p>
            <a:pPr algn="ctr"/>
            <a:endParaRPr lang="en-US" dirty="0"/>
          </a:p>
        </p:txBody>
      </p:sp>
      <p:sp>
        <p:nvSpPr>
          <p:cNvPr id="14" name="Left Arrow 13"/>
          <p:cNvSpPr/>
          <p:nvPr/>
        </p:nvSpPr>
        <p:spPr>
          <a:xfrm rot="10800000">
            <a:off x="6881868" y="4876800"/>
            <a:ext cx="762000" cy="3810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 name="Rounded Rectangle 14"/>
          <p:cNvSpPr/>
          <p:nvPr/>
        </p:nvSpPr>
        <p:spPr>
          <a:xfrm>
            <a:off x="4648200" y="457200"/>
            <a:ext cx="380047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Punching In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2000"/>
                            </p:stCondLst>
                            <p:childTnLst>
                              <p:par>
                                <p:cTn id="25" presetID="26" presetClass="emph" presetSubtype="0" fill="hold" grpId="0" nodeType="after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TotalTime>
  <Words>1310</Words>
  <Application>Microsoft Office PowerPoint</Application>
  <PresentationFormat>On-screen Show (4:3)</PresentationFormat>
  <Paragraphs>184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1_Flow</vt:lpstr>
      <vt:lpstr>Employee Access True Time &amp; Time Off Refresher</vt:lpstr>
      <vt:lpstr>Link to Employee Access can be found out website: http://www.hasd.org/businessservices/employeeaccess.cfm </vt:lpstr>
      <vt:lpstr>PowerPoint Presentation</vt:lpstr>
      <vt:lpstr>Changes to Employee Access </vt:lpstr>
      <vt:lpstr>The Button Rows, will be going away.  They will be replaced with a Desktop 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Off Requests</vt:lpstr>
      <vt:lpstr>Time Off Request</vt:lpstr>
      <vt:lpstr>Time Off Request</vt:lpstr>
      <vt:lpstr>Time Off Request</vt:lpstr>
      <vt:lpstr>Time Off Status</vt:lpstr>
      <vt:lpstr>Time Off ‘FYI’</vt:lpstr>
      <vt:lpstr>Business Office Web Resources</vt:lpstr>
      <vt:lpstr> Link to Employee Access can be found out website: http://www.hasd.org/businessservices/index.cfm</vt:lpstr>
      <vt:lpstr>PowerPoint Presentation</vt:lpstr>
      <vt:lpstr>PowerPoint Presentation</vt:lpstr>
      <vt:lpstr>PowerPoint Presentation</vt:lpstr>
      <vt:lpstr>PowerPoint Presentation</vt:lpstr>
      <vt:lpstr>Payroll</vt:lpstr>
      <vt:lpstr>Benefits</vt:lpstr>
      <vt:lpstr>Flex Spending</vt:lpstr>
      <vt:lpstr>Work Comp</vt:lpstr>
      <vt:lpstr>Employee Access</vt:lpstr>
      <vt:lpstr>Forms/Newsletter</vt:lpstr>
      <vt:lpstr>Open Enrollment/Student Accident Insurance</vt:lpstr>
      <vt:lpstr>PowerPoint Presentation</vt:lpstr>
    </vt:vector>
  </TitlesOfParts>
  <Company>Hortonville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Time &amp; Time Off Refresher</dc:title>
  <dc:creator>teramytton</dc:creator>
  <cp:lastModifiedBy>TeraMytton</cp:lastModifiedBy>
  <cp:revision>58</cp:revision>
  <dcterms:created xsi:type="dcterms:W3CDTF">2012-05-18T15:47:51Z</dcterms:created>
  <dcterms:modified xsi:type="dcterms:W3CDTF">2012-08-29T20:08:22Z</dcterms:modified>
</cp:coreProperties>
</file>